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407" r:id="rId3"/>
    <p:sldId id="406" r:id="rId4"/>
    <p:sldId id="411" r:id="rId5"/>
    <p:sldId id="413" r:id="rId6"/>
    <p:sldId id="412" r:id="rId7"/>
    <p:sldId id="410" r:id="rId8"/>
    <p:sldId id="408" r:id="rId9"/>
    <p:sldId id="414" r:id="rId10"/>
    <p:sldId id="415" r:id="rId11"/>
    <p:sldId id="416" r:id="rId12"/>
    <p:sldId id="417" r:id="rId13"/>
    <p:sldId id="418" r:id="rId14"/>
    <p:sldId id="419" r:id="rId15"/>
    <p:sldId id="420" r:id="rId16"/>
    <p:sldId id="257" r:id="rId17"/>
    <p:sldId id="258" r:id="rId18"/>
    <p:sldId id="259" r:id="rId19"/>
    <p:sldId id="260" r:id="rId20"/>
    <p:sldId id="424" r:id="rId21"/>
    <p:sldId id="262" r:id="rId22"/>
    <p:sldId id="261" r:id="rId23"/>
    <p:sldId id="265" r:id="rId24"/>
    <p:sldId id="264" r:id="rId25"/>
    <p:sldId id="348" r:id="rId26"/>
    <p:sldId id="349" r:id="rId27"/>
    <p:sldId id="401" r:id="rId28"/>
    <p:sldId id="263" r:id="rId29"/>
    <p:sldId id="421" r:id="rId30"/>
    <p:sldId id="422" r:id="rId31"/>
    <p:sldId id="423" r:id="rId32"/>
    <p:sldId id="346" r:id="rId33"/>
    <p:sldId id="409" r:id="rId34"/>
    <p:sldId id="345" r:id="rId35"/>
    <p:sldId id="350" r:id="rId36"/>
    <p:sldId id="351" r:id="rId37"/>
    <p:sldId id="352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-74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5D4A0F71-596A-4DE5-89E0-90E8525F2E86}" type="datetimeFigureOut">
              <a:rPr lang="pl-PL" smtClean="0"/>
              <a:t>2023-03-24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pl-PL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20B855A9-2CAB-4390-8CDE-D2C3B574A8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200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0F71-596A-4DE5-89E0-90E8525F2E86}" type="datetimeFigureOut">
              <a:rPr lang="pl-PL" smtClean="0"/>
              <a:t>2023-03-24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55A9-2CAB-4390-8CDE-D2C3B574A8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9867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0F71-596A-4DE5-89E0-90E8525F2E86}" type="datetimeFigureOut">
              <a:rPr lang="pl-PL" smtClean="0"/>
              <a:t>2023-03-24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55A9-2CAB-4390-8CDE-D2C3B574A8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4593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0F71-596A-4DE5-89E0-90E8525F2E86}" type="datetimeFigureOut">
              <a:rPr lang="pl-PL" smtClean="0"/>
              <a:t>2023-03-24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55A9-2CAB-4390-8CDE-D2C3B574A8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8908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0F71-596A-4DE5-89E0-90E8525F2E86}" type="datetimeFigureOut">
              <a:rPr lang="pl-PL" smtClean="0"/>
              <a:t>2023-03-24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55A9-2CAB-4390-8CDE-D2C3B574A8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7176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0F71-596A-4DE5-89E0-90E8525F2E86}" type="datetimeFigureOut">
              <a:rPr lang="pl-PL" smtClean="0"/>
              <a:t>2023-03-24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55A9-2CAB-4390-8CDE-D2C3B574A8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945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0F71-596A-4DE5-89E0-90E8525F2E86}" type="datetimeFigureOut">
              <a:rPr lang="pl-PL" smtClean="0"/>
              <a:t>2023-03-24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55A9-2CAB-4390-8CDE-D2C3B574A8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41683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0F71-596A-4DE5-89E0-90E8525F2E86}" type="datetimeFigureOut">
              <a:rPr lang="pl-PL" smtClean="0"/>
              <a:t>2023-03-24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55A9-2CAB-4390-8CDE-D2C3B574A8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2770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0F71-596A-4DE5-89E0-90E8525F2E86}" type="datetimeFigureOut">
              <a:rPr lang="pl-PL" smtClean="0"/>
              <a:t>2023-03-24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55A9-2CAB-4390-8CDE-D2C3B574A8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3055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0F71-596A-4DE5-89E0-90E8525F2E86}" type="datetimeFigureOut">
              <a:rPr lang="pl-PL" smtClean="0"/>
              <a:t>2023-03-24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55A9-2CAB-4390-8CDE-D2C3B574A8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8386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0F71-596A-4DE5-89E0-90E8525F2E86}" type="datetimeFigureOut">
              <a:rPr lang="pl-PL" smtClean="0"/>
              <a:t>2023-03-24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55A9-2CAB-4390-8CDE-D2C3B574A8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8469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0F71-596A-4DE5-89E0-90E8525F2E86}" type="datetimeFigureOut">
              <a:rPr lang="pl-PL" smtClean="0"/>
              <a:t>2023-03-24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55A9-2CAB-4390-8CDE-D2C3B574A8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9181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0F71-596A-4DE5-89E0-90E8525F2E86}" type="datetimeFigureOut">
              <a:rPr lang="pl-PL" smtClean="0"/>
              <a:t>2023-03-24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55A9-2CAB-4390-8CDE-D2C3B574A8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0204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0F71-596A-4DE5-89E0-90E8525F2E86}" type="datetimeFigureOut">
              <a:rPr lang="pl-PL" smtClean="0"/>
              <a:t>2023-03-24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55A9-2CAB-4390-8CDE-D2C3B574A8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0449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0F71-596A-4DE5-89E0-90E8525F2E86}" type="datetimeFigureOut">
              <a:rPr lang="pl-PL" smtClean="0"/>
              <a:t>2023-03-24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55A9-2CAB-4390-8CDE-D2C3B574A8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6603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0F71-596A-4DE5-89E0-90E8525F2E86}" type="datetimeFigureOut">
              <a:rPr lang="pl-PL" smtClean="0"/>
              <a:t>2023-03-24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55A9-2CAB-4390-8CDE-D2C3B574A8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107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0F71-596A-4DE5-89E0-90E8525F2E86}" type="datetimeFigureOut">
              <a:rPr lang="pl-PL" smtClean="0"/>
              <a:t>2023-03-24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55A9-2CAB-4390-8CDE-D2C3B574A8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4048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5D4A0F71-596A-4DE5-89E0-90E8525F2E86}" type="datetimeFigureOut">
              <a:rPr lang="pl-PL" smtClean="0"/>
              <a:t>2023-03-24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20B855A9-2CAB-4390-8CDE-D2C3B574A8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7555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ideo.wp.pl/zabijali-ryby-zywcem-nagranie-z-ukrytej-kamery-6846350779065985v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D7A5D46-A977-7D32-308E-B85850FDFA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9444" y="850484"/>
            <a:ext cx="8825658" cy="2677648"/>
          </a:xfrm>
        </p:spPr>
        <p:txBody>
          <a:bodyPr/>
          <a:lstStyle/>
          <a:p>
            <a:r>
              <a:rPr lang="pl-PL" dirty="0"/>
              <a:t>Dobrostan ryb</a:t>
            </a:r>
            <a:br>
              <a:rPr lang="pl-PL" dirty="0"/>
            </a:br>
            <a:r>
              <a:rPr lang="pl-PL" dirty="0"/>
              <a:t>jak uniknąć problemów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21154232-B712-A390-9C17-27C64B9EF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9638" y="4046993"/>
            <a:ext cx="4029694" cy="433754"/>
          </a:xfrm>
        </p:spPr>
        <p:txBody>
          <a:bodyPr>
            <a:normAutofit/>
          </a:bodyPr>
          <a:lstStyle/>
          <a:p>
            <a:r>
              <a:rPr lang="pl-PL" i="1" dirty="0">
                <a:solidFill>
                  <a:schemeClr val="tx1"/>
                </a:solidFill>
              </a:rPr>
              <a:t>Lek. wet</a:t>
            </a:r>
            <a:r>
              <a:rPr lang="pl-PL" dirty="0">
                <a:solidFill>
                  <a:schemeClr val="tx1"/>
                </a:solidFill>
              </a:rPr>
              <a:t>. Izabela Handwerker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0068" y="862707"/>
            <a:ext cx="1162514" cy="142326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8812950" y="862708"/>
            <a:ext cx="1108051" cy="1266344"/>
          </a:xfrm>
          <a:prstGeom prst="rect">
            <a:avLst/>
          </a:prstGeom>
        </p:spPr>
      </p:pic>
      <p:pic>
        <p:nvPicPr>
          <p:cNvPr id="9" name="Picture 2" descr="C:\Users\LGR-DYREKTOR\Downloads\logotypy_UNI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3" y="5130466"/>
            <a:ext cx="9103434" cy="172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dtytuł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0" y="673977"/>
            <a:ext cx="7042245" cy="900362"/>
          </a:xfrm>
          <a:prstGeom prst="rect">
            <a:avLst/>
          </a:prstGeom>
          <a:solidFill>
            <a:schemeClr val="tx1"/>
          </a:solidFill>
        </p:spPr>
        <p:txBody>
          <a:bodyPr anchorCtr="1"/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indent="0" algn="ctr" eaLnBrk="1">
              <a:spcAft>
                <a:spcPts val="1000"/>
              </a:spcAft>
              <a:buFont typeface="Wingdings 3" pitchFamily="18"/>
              <a:buNone/>
              <a:defRPr/>
            </a:pPr>
            <a:r>
              <a:rPr sz="2400" b="1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Karp w krótkim łańcuchu dostaw - teraźniejszość</a:t>
            </a:r>
            <a:endParaRPr sz="2400" b="1" i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indent="0" algn="ctr" eaLnBrk="1">
              <a:spcAft>
                <a:spcPts val="1000"/>
              </a:spcAft>
              <a:buFont typeface="Wingdings 3" pitchFamily="18"/>
              <a:buNone/>
              <a:defRPr/>
            </a:pPr>
            <a:r>
              <a:rPr sz="1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Korytnica, 09 – 10.03.2023 r.</a:t>
            </a:r>
          </a:p>
        </p:txBody>
      </p:sp>
    </p:spTree>
    <p:extLst>
      <p:ext uri="{BB962C8B-B14F-4D97-AF65-F5344CB8AC3E}">
        <p14:creationId xmlns:p14="http://schemas.microsoft.com/office/powerpoint/2010/main" val="2451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80C67F5-69B2-0DB5-A285-13F3D0284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JAKOŚĆ WODY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9ED9CF5-927B-1FAF-E8A7-635B29C2E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495" y="2201662"/>
            <a:ext cx="11629748" cy="4128117"/>
          </a:xfrm>
        </p:spPr>
        <p:txBody>
          <a:bodyPr>
            <a:noAutofit/>
          </a:bodyPr>
          <a:lstStyle/>
          <a:p>
            <a:r>
              <a:rPr lang="pl-PL" sz="2400" dirty="0"/>
              <a:t>W procesie oddychania ryb </a:t>
            </a:r>
            <a:r>
              <a:rPr lang="pl-PL" sz="2400" b="1" dirty="0"/>
              <a:t>powstaje dwutlenek węgla</a:t>
            </a:r>
            <a:r>
              <a:rPr lang="pl-PL" sz="2400" dirty="0"/>
              <a:t>, który rozpuszcza się w wodzie i tworzy kwas węglowy, </a:t>
            </a:r>
            <a:r>
              <a:rPr lang="pl-PL" sz="2400" b="1" dirty="0"/>
              <a:t>obniżając w ten sposób </a:t>
            </a:r>
            <a:r>
              <a:rPr lang="pl-PL" sz="2400" b="1" dirty="0" err="1"/>
              <a:t>pH</a:t>
            </a:r>
            <a:r>
              <a:rPr lang="pl-PL" sz="2400" dirty="0"/>
              <a:t>. Na poziom dwutlenku węgla może mieć wpływ metabolizm roślin i bakterii, jak również temperatura, zasolenie i zasadowość wody. Należy unikać akumulacji dwutlenku węgla na szkodliwych poziomach, na przykład poprzez stosowanie systemów napowietrzania lub środków chemicznych, w zależności od stosowanego systemu hodowli</a:t>
            </a:r>
          </a:p>
          <a:p>
            <a:r>
              <a:rPr lang="pl-PL" sz="2400" b="1" dirty="0" err="1"/>
              <a:t>pH</a:t>
            </a:r>
            <a:r>
              <a:rPr lang="pl-PL" sz="2400" b="1" dirty="0"/>
              <a:t> </a:t>
            </a:r>
            <a:r>
              <a:rPr lang="pl-PL" sz="2400" dirty="0"/>
              <a:t>zależy od wielu czynników dotyczących jakości wody, między innymi od stężenia kwasów humusowych, CO</a:t>
            </a:r>
            <a:r>
              <a:rPr lang="pl-PL" sz="2400" baseline="-25000" dirty="0"/>
              <a:t>2</a:t>
            </a:r>
            <a:r>
              <a:rPr lang="pl-PL" sz="2400" dirty="0"/>
              <a:t> i rozpuszczonych soli wapniowych. W miarę możliwości </a:t>
            </a:r>
            <a:r>
              <a:rPr lang="pl-PL" sz="2400" dirty="0" err="1"/>
              <a:t>pH</a:t>
            </a:r>
            <a:r>
              <a:rPr lang="pl-PL" sz="2400" dirty="0"/>
              <a:t> należy utrzymywać na stałym poziomie, </a:t>
            </a:r>
            <a:r>
              <a:rPr lang="pl-PL" sz="2400" b="1" dirty="0"/>
              <a:t>ponieważ wszelkie zmiany </a:t>
            </a:r>
            <a:r>
              <a:rPr lang="pl-PL" sz="2400" b="1" dirty="0" err="1"/>
              <a:t>pH</a:t>
            </a:r>
            <a:r>
              <a:rPr lang="pl-PL" sz="2400" b="1" dirty="0"/>
              <a:t> inicjują złożone zmiany jakości wody, które mogą być szkodliwe dla ryb</a:t>
            </a:r>
          </a:p>
        </p:txBody>
      </p:sp>
    </p:spTree>
    <p:extLst>
      <p:ext uri="{BB962C8B-B14F-4D97-AF65-F5344CB8AC3E}">
        <p14:creationId xmlns:p14="http://schemas.microsoft.com/office/powerpoint/2010/main" val="211900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FAD7EDA-95B9-55F8-48A4-8905DC50C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JAKOŚĆ WODY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C8F4AF5-8958-3E08-BB74-5CBC467C8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282" y="2414727"/>
            <a:ext cx="10999435" cy="3951303"/>
          </a:xfrm>
        </p:spPr>
        <p:txBody>
          <a:bodyPr>
            <a:noAutofit/>
          </a:bodyPr>
          <a:lstStyle/>
          <a:p>
            <a:r>
              <a:rPr lang="pl-PL" sz="2000" dirty="0"/>
              <a:t>Na wszystkich etapach życia i produkcji </a:t>
            </a:r>
            <a:r>
              <a:rPr lang="pl-PL" sz="2000" b="1" dirty="0"/>
              <a:t>dla dobrostanu ryb niezbędne są wystarczające zaopatrzenie w wodę i jej dobra jakość. </a:t>
            </a:r>
            <a:r>
              <a:rPr lang="pl-PL" sz="2000" dirty="0"/>
              <a:t>Ryby preferują wodę o stałej jakości i o parametrach, które nie ulegają zmianie. Zła jakość wody wywołuje u ryb reakcję stresową. Ryby są w stanie tolerować złe warunki jedynie przez krótki okres czasu, w zależności od gatunku, etapu życia i historii. Kiedy warunki stają się zbyt trudne lub sytuacja przedłuża się, ryby nie są w stanie utrzymać homeostazy i doświadczają chronicznego stresu, który w dłuższej perspektywie może upośledzać funkcje immunologiczne, wzrost i funkcje rozrodcze.</a:t>
            </a:r>
          </a:p>
          <a:p>
            <a:endParaRPr lang="pl-PL" sz="2000" dirty="0"/>
          </a:p>
          <a:p>
            <a:r>
              <a:rPr lang="pl-PL" sz="2000" b="1" dirty="0"/>
              <a:t>Wszystkie podmioty prowadzące, nadzorujące i odpowiedzialne za utrzymywanie ryb powinny zapewnić, aby uwzględniono potencjalny wpływ jakości wody na dobrostan ryb.</a:t>
            </a:r>
          </a:p>
        </p:txBody>
      </p:sp>
    </p:spTree>
    <p:extLst>
      <p:ext uri="{BB962C8B-B14F-4D97-AF65-F5344CB8AC3E}">
        <p14:creationId xmlns:p14="http://schemas.microsoft.com/office/powerpoint/2010/main" val="421604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CEFC2B6-AB14-11A5-AE4F-F39515BC4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PODMIOTY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F9AFD0B-7778-8406-4DE4-C9FDB9326D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027" y="2157274"/>
            <a:ext cx="11247823" cy="450985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dirty="0"/>
              <a:t>Wszystkie podmioty prowadzące, nadzorujące i odpowiedzialne za utrzymywanie ryb powinny posiadać odpowiednią wiedzę, aby zapewnić utrzymanie dobrostanu ryb w trakcie całego procesu. Podmioty działające w sektorze akwakultury (</a:t>
            </a:r>
            <a:r>
              <a:rPr lang="pl-PL" b="1" dirty="0"/>
              <a:t>hodowcy, przewoźnicy, usługodawcy</a:t>
            </a:r>
            <a:r>
              <a:rPr lang="pl-PL" dirty="0"/>
              <a:t>, – jeżeli świadczona usługa ma wpływ na gospodarowanie rybami itp.) są odpowiedzialne za zapewnienie szkoleń dla swoich pracowników i innego personelu. Wiedza może obejmować szkolenie formalne i doświadczenie praktyczne, w tym potrzeby specyficzne dla danego gatunku, w zakresie: </a:t>
            </a:r>
          </a:p>
          <a:p>
            <a:r>
              <a:rPr lang="pl-PL" dirty="0"/>
              <a:t>a) metod inspekcji ryb; </a:t>
            </a:r>
          </a:p>
          <a:p>
            <a:r>
              <a:rPr lang="pl-PL" dirty="0"/>
              <a:t>b) wskaźników dotyczących dobrostanu, w tym zachowania i fizjologii ryb, środowiska oraz ogólnych oznak choroby i złego poziomu dobrostanu; </a:t>
            </a:r>
          </a:p>
          <a:p>
            <a:r>
              <a:rPr lang="pl-PL" dirty="0"/>
              <a:t>c) obsługi i konserwacji sprzętu związanego z dobrostanem ryb; </a:t>
            </a:r>
          </a:p>
          <a:p>
            <a:r>
              <a:rPr lang="pl-PL" dirty="0"/>
              <a:t>d) systemów zarządzania zaopatrzeniem w wodę i kontrolą jakości; </a:t>
            </a:r>
          </a:p>
          <a:p>
            <a:r>
              <a:rPr lang="pl-PL" dirty="0"/>
              <a:t>e) metod radzenia sobie z sytuacjami często występującymi podczas przechowywania ryb; </a:t>
            </a:r>
          </a:p>
          <a:p>
            <a:r>
              <a:rPr lang="pl-PL" dirty="0"/>
              <a:t>f) metod radzenia sobie z nieprzewidzianymi zdarzeniami, w tym opracowywania i wdrażania planów awaryjnych.</a:t>
            </a:r>
          </a:p>
        </p:txBody>
      </p:sp>
    </p:spTree>
    <p:extLst>
      <p:ext uri="{BB962C8B-B14F-4D97-AF65-F5344CB8AC3E}">
        <p14:creationId xmlns:p14="http://schemas.microsoft.com/office/powerpoint/2010/main" val="378664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EF82003-8B98-FE8C-3473-A11C5BD82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PODMIOTY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9F6950D-A594-C2FB-07B9-6CE9424E8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84" y="2459115"/>
            <a:ext cx="10963922" cy="3977196"/>
          </a:xfrm>
        </p:spPr>
        <p:txBody>
          <a:bodyPr>
            <a:normAutofit lnSpcReduction="10000"/>
          </a:bodyPr>
          <a:lstStyle/>
          <a:p>
            <a:r>
              <a:rPr lang="pl-PL" b="1" dirty="0"/>
              <a:t>Należy przygotować odpowiednie procedury w celu zapewnienia, aby w gospodarstwie, podczas transportu i w zbiornikach w rzeźni przez cały czas utrzymywano odpowiednie zaopatrzenie w wodę i odpowiednią jej jakość.</a:t>
            </a:r>
            <a:r>
              <a:rPr lang="pl-PL" dirty="0"/>
              <a:t> Plan powinien obejmować nieprzewidziane zdarzenia, które mogą mieć wpływ na jakość wody.</a:t>
            </a:r>
          </a:p>
          <a:p>
            <a:r>
              <a:rPr lang="pl-PL" dirty="0"/>
              <a:t>Jakość wody należy monitorować w odpowiednich odstępach czasu.</a:t>
            </a:r>
          </a:p>
          <a:p>
            <a:r>
              <a:rPr lang="pl-PL" b="1" dirty="0"/>
              <a:t>Należy regularnie usuwać ryby martwe </a:t>
            </a:r>
            <a:r>
              <a:rPr lang="pl-PL" dirty="0"/>
              <a:t>i ryby znajdujące się w stanie agonalnym.</a:t>
            </a:r>
          </a:p>
          <a:p>
            <a:r>
              <a:rPr lang="pl-PL" b="1" dirty="0"/>
              <a:t>Pojazdy do transportu i zbiorniki, w których trzymane są ryby, powinny być odpowiednio natleniane i należy kontrolować w nich poziom CO₂ </a:t>
            </a:r>
            <a:r>
              <a:rPr lang="pl-PL" dirty="0"/>
              <a:t>i odpadów metabolicznych, a także powinny posiadać niezbędne wyposażenie do monitorowania odpowiednich parametrów i utrzymywania właściwej jakości wody. </a:t>
            </a:r>
          </a:p>
          <a:p>
            <a:r>
              <a:rPr lang="pl-PL" b="1" dirty="0"/>
              <a:t>Karmienie należy dostosować do poziomu tlenu</a:t>
            </a:r>
            <a:r>
              <a:rPr lang="pl-PL" dirty="0"/>
              <a:t>. Poziom tlenu można zwiększyć za pomocą różnych środków, takich jak napowietrzanie, bezpośredni wtrysk tlenu, zwiększenie natężenia przepływu lub obniżenie temperatury. </a:t>
            </a:r>
          </a:p>
        </p:txBody>
      </p:sp>
    </p:spTree>
    <p:extLst>
      <p:ext uri="{BB962C8B-B14F-4D97-AF65-F5344CB8AC3E}">
        <p14:creationId xmlns:p14="http://schemas.microsoft.com/office/powerpoint/2010/main" val="80381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D0A9CB9-2187-4754-93D2-3FF3B57D7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PODMIOTY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1492DCB-0999-A63C-DA40-F2B72D050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2305050"/>
            <a:ext cx="11417238" cy="4237793"/>
          </a:xfrm>
        </p:spPr>
        <p:txBody>
          <a:bodyPr>
            <a:normAutofit lnSpcReduction="10000"/>
          </a:bodyPr>
          <a:lstStyle/>
          <a:p>
            <a:r>
              <a:rPr lang="pl-PL" b="1" dirty="0"/>
              <a:t>Wszystkie gospodarstwa, pojazdy transportowe, zbiorniki i rzeźnie, w których przed ubojem ryby trzyma się w zbiornikach, powinny mieć możliwość dodatkowego uzupełniania rozpuszczonego tlenu poprzez napowietrzanie lub natlenianie </a:t>
            </a:r>
            <a:r>
              <a:rPr lang="pl-PL" dirty="0"/>
              <a:t>w przypadku krytycznie niskiego poziomu rozpuszczonego tlenu. Ponadto aby nie przysporzyć rybom więcej stresu, w takich sytuacjach czynności z nimi związane należy wykonywać wyłącznie w razie pilnej konieczności</a:t>
            </a:r>
          </a:p>
          <a:p>
            <a:r>
              <a:rPr lang="pl-PL" b="1" dirty="0"/>
              <a:t>Każda osoba zajmująca się utrzymywaniem ryb </a:t>
            </a:r>
            <a:r>
              <a:rPr lang="pl-PL" dirty="0"/>
              <a:t>w gospodarstwach rybackich, zgodnie z zakresem swoich obowiązków, </a:t>
            </a:r>
            <a:r>
              <a:rPr lang="pl-PL" b="1" dirty="0"/>
              <a:t>zapewnia podjęcie wszelkich uzasadnionych kroków w celu ochrony dobrostanu tych ryb,</a:t>
            </a:r>
            <a:r>
              <a:rPr lang="pl-PL" dirty="0"/>
              <a:t> w tym ich zdrowia.</a:t>
            </a:r>
          </a:p>
          <a:p>
            <a:r>
              <a:rPr lang="pl-PL" dirty="0"/>
              <a:t>Jeżeli czynności wykonywane wobec ryb są konieczne, </a:t>
            </a:r>
            <a:r>
              <a:rPr lang="pl-PL" b="1" dirty="0"/>
              <a:t>przeprowadza się je w sposób wywołujący jak najmniejszy stres i niepokój dla tych ryb </a:t>
            </a:r>
            <a:r>
              <a:rPr lang="pl-PL" dirty="0"/>
              <a:t>i pozostałych ryb oraz przez możliwie najkrótszy czas.</a:t>
            </a:r>
          </a:p>
          <a:p>
            <a:r>
              <a:rPr lang="pl-PL" b="1" dirty="0"/>
              <a:t>Wszelkie wyposażenie musi być pozbawione szorstkich powierzchni, które mogą spowodować urazy</a:t>
            </a:r>
            <a:r>
              <a:rPr lang="pl-PL" dirty="0"/>
              <a:t>. Jeśli ryby wykazują oznaki nadmiernego stresu podczas stłaczania, należy podjąć natychmiastowe działania, na przykład poprzez zapewnienie rybom większej przestrzeni lub dodanie większej ilości tlenu</a:t>
            </a:r>
          </a:p>
        </p:txBody>
      </p:sp>
    </p:spTree>
    <p:extLst>
      <p:ext uri="{BB962C8B-B14F-4D97-AF65-F5344CB8AC3E}">
        <p14:creationId xmlns:p14="http://schemas.microsoft.com/office/powerpoint/2010/main" val="87278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E72432E-8C86-BED1-6F81-8A0F34E65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WNIOSKI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C946F6D-47B7-4621-9222-A5B0D9C2B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293" y="2361461"/>
            <a:ext cx="11301274" cy="36583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dirty="0"/>
              <a:t>Niniejsze wytyczne dotyczące jakości wody i czynności wykonywanych wobec ryb utrzymywanych w gospodarstwie rybackim przyczynią się do zwiększenia świadomości we wszystkich zaangażowanych sektorach zarówno na temat jakości procesów produkcji, jak i produktu końcowego oraz do rozpowszechniania najlepszych praktyk.</a:t>
            </a:r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r>
              <a:rPr lang="pl-PL" sz="2400" b="1" dirty="0"/>
              <a:t>Szacunek dla ryb jako istot czujących, a także dla środowiska i konsumenta </a:t>
            </a:r>
            <a:r>
              <a:rPr lang="pl-PL" sz="2400" dirty="0"/>
              <a:t>wymaga przeprowadzenia w nadchodzącym okresie dalszych badań służących osiągnięciu wyższego poziomu dobrostanu ryb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1525693F-EC3E-D5DC-7ED0-C60C8D4A0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2700" y="3829468"/>
            <a:ext cx="1687867" cy="130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05F3929-D932-D197-5DD7-C3FCA98F5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Ochrona zwierząt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28BDDEF-23E3-11A2-8BA4-C066DAD84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384" y="2620108"/>
            <a:ext cx="10911253" cy="3399692"/>
          </a:xfrm>
        </p:spPr>
        <p:txBody>
          <a:bodyPr/>
          <a:lstStyle/>
          <a:p>
            <a:pPr marL="0" indent="0">
              <a:buNone/>
            </a:pPr>
            <a:r>
              <a:rPr lang="pl-PL" sz="2400" dirty="0"/>
              <a:t>Ustawa z dnia 21 sierpnia 1997 r. o ochronie zwierząt :</a:t>
            </a:r>
          </a:p>
          <a:p>
            <a:pPr marL="0" indent="0">
              <a:buNone/>
            </a:pPr>
            <a:endParaRPr lang="pl-PL" dirty="0"/>
          </a:p>
          <a:p>
            <a:r>
              <a:rPr lang="pl-PL" sz="2400" dirty="0"/>
              <a:t>Ustawa reguluje postępowanie ze zwierzętami kręgowymi</a:t>
            </a:r>
          </a:p>
          <a:p>
            <a:pPr marL="0" indent="0">
              <a:buNone/>
            </a:pPr>
            <a:endParaRPr lang="pl-PL" sz="2400" dirty="0"/>
          </a:p>
          <a:p>
            <a:r>
              <a:rPr lang="pl-PL" sz="2400" dirty="0"/>
              <a:t>Zwierzę, jako istota żyjąca, zdolna do odczuwania cierpienia, nie jest rzeczą. Człowiek jest mu winien poszanowanie, ochronę i opiekę.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2D5A0908-9F6E-3499-21AB-7F12C0F63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3631" y="2156952"/>
            <a:ext cx="2077395" cy="163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3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14B5F2D-E421-AF5D-4CFF-A872F38D9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Definicje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569AE7B-5C0A-951C-FB5A-E3BEA6B53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640" y="2343705"/>
            <a:ext cx="11188168" cy="3676095"/>
          </a:xfrm>
        </p:spPr>
        <p:txBody>
          <a:bodyPr>
            <a:normAutofit/>
          </a:bodyPr>
          <a:lstStyle/>
          <a:p>
            <a:r>
              <a:rPr lang="pl-PL" sz="2800" dirty="0"/>
              <a:t>"</a:t>
            </a:r>
            <a:r>
              <a:rPr lang="pl-PL" sz="2800" b="1" dirty="0"/>
              <a:t>humanitarnym traktowaniu zwierząt</a:t>
            </a:r>
            <a:r>
              <a:rPr lang="pl-PL" sz="2800" dirty="0"/>
              <a:t>" - rozumie się przez to traktowanie uwzględniające potrzeby zwierzęcia i zapewniające mu opiekę i ochronę;</a:t>
            </a:r>
          </a:p>
          <a:p>
            <a:pPr marL="0" indent="0">
              <a:buNone/>
            </a:pPr>
            <a:endParaRPr lang="pl-PL" sz="2800" dirty="0"/>
          </a:p>
          <a:p>
            <a:r>
              <a:rPr lang="pl-PL" sz="2800" dirty="0"/>
              <a:t>"</a:t>
            </a:r>
            <a:r>
              <a:rPr lang="pl-PL" sz="2800" b="1" dirty="0"/>
              <a:t>właściwych warunkach bytowania</a:t>
            </a:r>
            <a:r>
              <a:rPr lang="pl-PL" sz="2800" dirty="0"/>
              <a:t>" - rozumie się przez to zapewnienie zwierzęciu możliwości egzystencji, zgodnie z potrzebami danego gatunku, rasy, płci i wieku;</a:t>
            </a:r>
          </a:p>
        </p:txBody>
      </p:sp>
    </p:spTree>
    <p:extLst>
      <p:ext uri="{BB962C8B-B14F-4D97-AF65-F5344CB8AC3E}">
        <p14:creationId xmlns:p14="http://schemas.microsoft.com/office/powerpoint/2010/main" val="77508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C446289-9442-05FD-78DA-476928565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712" y="1167099"/>
            <a:ext cx="10770576" cy="706964"/>
          </a:xfrm>
        </p:spPr>
        <p:txBody>
          <a:bodyPr/>
          <a:lstStyle/>
          <a:p>
            <a:r>
              <a:rPr lang="pl-PL" dirty="0"/>
              <a:t>Art.  6.  </a:t>
            </a:r>
            <a:br>
              <a:rPr lang="pl-PL" dirty="0"/>
            </a:br>
            <a:r>
              <a:rPr lang="pl-PL" dirty="0"/>
              <a:t>1. 	Zabrania się zabijania zwierząt, z wyjątkiem: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5C71878-2400-389A-DAB3-34E84D14F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495" y="2361459"/>
            <a:ext cx="5805995" cy="41725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2)   połowu ryb zgodnie z przepisami o rybołówstwie i rybactwie śródlądowym,</a:t>
            </a:r>
          </a:p>
          <a:p>
            <a:pPr marL="0" indent="0">
              <a:buNone/>
            </a:pPr>
            <a:r>
              <a:rPr lang="pl-PL" sz="2400" dirty="0"/>
              <a:t>3)    konieczności bezzwłocznego uśmiercenia,</a:t>
            </a:r>
          </a:p>
          <a:p>
            <a:pPr marL="0" indent="0">
              <a:buNone/>
            </a:pPr>
            <a:r>
              <a:rPr lang="pl-PL" sz="2400" dirty="0"/>
              <a:t>9)	uśmiercania zwierząt należących do:</a:t>
            </a:r>
          </a:p>
          <a:p>
            <a:pPr marL="0" indent="0">
              <a:buNone/>
            </a:pPr>
            <a:r>
              <a:rPr lang="pl-PL" sz="2400" dirty="0"/>
              <a:t>a)	inwazyjnych gatunków obcych stwarzających zagrożenie dla Unii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5F55856A-07B2-7962-F1E9-EB877C13A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371" y="2916116"/>
            <a:ext cx="5111260" cy="287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7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BBD5092-BB76-58E0-4434-73594982F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973668"/>
            <a:ext cx="9993693" cy="706964"/>
          </a:xfrm>
        </p:spPr>
        <p:txBody>
          <a:bodyPr/>
          <a:lstStyle/>
          <a:p>
            <a:r>
              <a:rPr lang="pl-PL" dirty="0"/>
              <a:t>1a. 	Zabrania się znęcania nad zwierzętami.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A6B5AB2-58A6-7925-F1E3-C0B554E2A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639" y="2379216"/>
            <a:ext cx="11730361" cy="38955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/>
              <a:t>2. 	Przez znęcanie się nad zwierzętami należy rozumieć </a:t>
            </a:r>
            <a:r>
              <a:rPr lang="pl-PL" sz="2000" b="1" dirty="0"/>
              <a:t>zadawanie albo świadome dopuszczanie do zadawania bólu lub cierpień</a:t>
            </a:r>
            <a:r>
              <a:rPr lang="pl-PL" sz="2000" dirty="0"/>
              <a:t>, a w szczególności:</a:t>
            </a:r>
          </a:p>
          <a:p>
            <a:pPr marL="0" indent="0">
              <a:buNone/>
            </a:pPr>
            <a:r>
              <a:rPr lang="pl-PL" sz="2000" dirty="0"/>
              <a:t>1)  </a:t>
            </a:r>
            <a:r>
              <a:rPr lang="pl-PL" sz="2000" b="1" dirty="0"/>
              <a:t>umyślne zranienie lub okaleczenie zwierzęcia</a:t>
            </a:r>
            <a:r>
              <a:rPr lang="pl-PL" sz="2000" dirty="0"/>
              <a:t>, niestanowiące dozwolonego prawem zabiegu lub procedury doświadczeń na zwierzętach</a:t>
            </a:r>
          </a:p>
          <a:p>
            <a:pPr marL="0" indent="0">
              <a:buNone/>
            </a:pPr>
            <a:r>
              <a:rPr lang="pl-PL" sz="2000" dirty="0"/>
              <a:t>6) </a:t>
            </a:r>
            <a:r>
              <a:rPr lang="pl-PL" sz="2000" b="1" dirty="0"/>
              <a:t>transport zwierząt</a:t>
            </a:r>
            <a:r>
              <a:rPr lang="pl-PL" sz="2000" dirty="0"/>
              <a:t>, w tym zwierząt hodowlanych, rzeźnych i przewożonych na targowiska, przenoszenie lub przepędzanie zwierząt w sposób powodujący ich zbędne cierpienie i stres;</a:t>
            </a:r>
          </a:p>
          <a:p>
            <a:pPr marL="0" indent="0">
              <a:buNone/>
            </a:pPr>
            <a:r>
              <a:rPr lang="pl-PL" sz="2000" dirty="0"/>
              <a:t>10) </a:t>
            </a:r>
            <a:r>
              <a:rPr lang="pl-PL" sz="2000" b="1" dirty="0"/>
              <a:t>utrzymywanie zwierząt w niewłaściwych warunkach bytowania,</a:t>
            </a:r>
          </a:p>
          <a:p>
            <a:pPr marL="0" indent="0">
              <a:buNone/>
            </a:pPr>
            <a:r>
              <a:rPr lang="pl-PL" sz="2000" dirty="0"/>
              <a:t>18)	</a:t>
            </a:r>
            <a:r>
              <a:rPr lang="pl-PL" sz="2000" b="1" dirty="0"/>
              <a:t>transport żywych ryb lub ich przetrzymywanie w celu sprzedaży bez dostatecznej ilości wody umożliwiającej oddychanie;</a:t>
            </a:r>
          </a:p>
        </p:txBody>
      </p:sp>
    </p:spTree>
    <p:extLst>
      <p:ext uri="{BB962C8B-B14F-4D97-AF65-F5344CB8AC3E}">
        <p14:creationId xmlns:p14="http://schemas.microsoft.com/office/powerpoint/2010/main" val="62162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0949719-4E72-2E4B-BCB1-936688808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515" y="879231"/>
            <a:ext cx="9133851" cy="801401"/>
          </a:xfrm>
        </p:spPr>
        <p:txBody>
          <a:bodyPr/>
          <a:lstStyle/>
          <a:p>
            <a:r>
              <a:rPr lang="pl-PL" dirty="0"/>
              <a:t>Dobrostan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58233B9-3848-5709-D138-58DFA18DB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2321169"/>
            <a:ext cx="11201400" cy="4202723"/>
          </a:xfrm>
        </p:spPr>
        <p:txBody>
          <a:bodyPr/>
          <a:lstStyle/>
          <a:p>
            <a:pPr marL="0" indent="0">
              <a:buNone/>
            </a:pPr>
            <a:r>
              <a:rPr lang="pl-PL" sz="2800" dirty="0"/>
              <a:t>Pojęcie dobrostanu zwierząt obejmuje trzy elementy:</a:t>
            </a:r>
          </a:p>
          <a:p>
            <a:endParaRPr lang="pl-PL" dirty="0"/>
          </a:p>
          <a:p>
            <a:r>
              <a:rPr lang="pl-PL" sz="2400" dirty="0"/>
              <a:t>    naturalne biologiczne funkcjonowanie zwierzęcia (co m.in. oznacza pewność, że zwierzę jest zdrowe i dobrze odżywione);</a:t>
            </a:r>
          </a:p>
          <a:p>
            <a:r>
              <a:rPr lang="pl-PL" sz="2400" dirty="0"/>
              <a:t>    jego stan emocjonalny (brak negatywnych emocji takich jak ból i chroniczny strach) </a:t>
            </a:r>
            <a:r>
              <a:rPr lang="pl-PL" sz="2400" dirty="0">
                <a:solidFill>
                  <a:srgbClr val="FF0000"/>
                </a:solidFill>
              </a:rPr>
              <a:t>(?)</a:t>
            </a:r>
            <a:r>
              <a:rPr lang="pl-PL" sz="2400" dirty="0"/>
              <a:t> oraz</a:t>
            </a:r>
          </a:p>
          <a:p>
            <a:r>
              <a:rPr lang="pl-PL" sz="2400" dirty="0"/>
              <a:t>    jego zdolność do wyrażania pewnych standardowych </a:t>
            </a:r>
            <a:r>
              <a:rPr lang="pl-PL" sz="2400" dirty="0" err="1"/>
              <a:t>zachowań</a:t>
            </a:r>
            <a:r>
              <a:rPr lang="pl-PL" sz="2400" dirty="0"/>
              <a:t> (Fraser i in., 1997).</a:t>
            </a:r>
          </a:p>
        </p:txBody>
      </p:sp>
    </p:spTree>
    <p:extLst>
      <p:ext uri="{BB962C8B-B14F-4D97-AF65-F5344CB8AC3E}">
        <p14:creationId xmlns:p14="http://schemas.microsoft.com/office/powerpoint/2010/main" val="194635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D955BE7-1134-5A79-97B8-AE1450D83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973668"/>
            <a:ext cx="9560395" cy="706964"/>
          </a:xfrm>
        </p:spPr>
        <p:txBody>
          <a:bodyPr/>
          <a:lstStyle/>
          <a:p>
            <a:r>
              <a:rPr lang="pl-PL" dirty="0"/>
              <a:t>ZNĘCANIE SIĘ – INTERPRETACJA SĄDOWA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4C0F90B6-B379-2644-9D43-0830A7EE6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46" y="2476870"/>
            <a:ext cx="11327907" cy="4305669"/>
          </a:xfrm>
        </p:spPr>
        <p:txBody>
          <a:bodyPr>
            <a:normAutofit/>
          </a:bodyPr>
          <a:lstStyle/>
          <a:p>
            <a:r>
              <a:rPr lang="pl-PL" sz="2000" dirty="0"/>
              <a:t>Wprowadzenie przepisu art. 6 ust. 2 pkt 18 ustawy z 1997 r. o ochronie zwierząt </a:t>
            </a:r>
            <a:r>
              <a:rPr lang="pl-PL" sz="2000" b="1" dirty="0"/>
              <a:t>nie oznacza spenalizowania nowego zachowania spełniającego znamiona znęcania się, a jedynie jest doprecyzowaniem katalogu czynności uznawanych za znęcanie nad zwierzętami. </a:t>
            </a:r>
            <a:r>
              <a:rPr lang="pl-PL" sz="2000" dirty="0"/>
              <a:t>Wskazanie więc wyraźnie przez ustawodawcę takiego sposobu postępowania jako formy znęcania się nad rybami wyklucza obecnie możliwość pomijania takich okoliczności jako znamion przestępstwa z art. 35 ustawy. Jednakże zgodnie z brzmieniem ustawy sprzed tej nowelizacji za znęcanie się mogło być uznane każde zachowanie wymienione </a:t>
            </a:r>
            <a:r>
              <a:rPr lang="pl-PL" sz="2000" b="1" dirty="0"/>
              <a:t>w art. 6 ust. 2 ustawy, jak też każde nie wymienione w tym przepisie zachowanie jeżeli prowadziło do zadania zwierzęciu bólu lub cierpienia</a:t>
            </a:r>
            <a:r>
              <a:rPr lang="pl-PL" sz="2000" dirty="0"/>
              <a:t>. </a:t>
            </a:r>
            <a:r>
              <a:rPr lang="pl-PL" sz="2000" b="1" dirty="0"/>
              <a:t>Katalog określony w tym przepisie ma bowiem charakter otwarty i wskazuje jedynie przykładowe, najbardziej charakterystyczne, formy znęcania się nad zwierzętami.    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4899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5CCBDCF-F369-1B66-BC56-F7684C205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084" y="1149514"/>
            <a:ext cx="10020070" cy="706964"/>
          </a:xfrm>
        </p:spPr>
        <p:txBody>
          <a:bodyPr/>
          <a:lstStyle/>
          <a:p>
            <a:r>
              <a:rPr lang="pl-PL" dirty="0"/>
              <a:t>Nadzór nad przestrzeganiem przepisów o ochronie zwierząt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3EEF99A-F25E-7212-1280-8A05BA4C6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1933575"/>
            <a:ext cx="11468100" cy="4638675"/>
          </a:xfrm>
        </p:spPr>
        <p:txBody>
          <a:bodyPr>
            <a:normAutofit/>
          </a:bodyPr>
          <a:lstStyle/>
          <a:p>
            <a:endParaRPr lang="pl-PL" dirty="0"/>
          </a:p>
          <a:p>
            <a:pPr marL="0" indent="0">
              <a:buNone/>
            </a:pPr>
            <a:r>
              <a:rPr lang="pl-PL" sz="2000" dirty="0"/>
              <a:t>Art.  34a.  </a:t>
            </a:r>
          </a:p>
          <a:p>
            <a:r>
              <a:rPr lang="pl-PL" sz="2000" dirty="0"/>
              <a:t>1. 	Inspekcja Weterynaryjna sprawuje nadzór nad przestrzeganiem przepisów o ochronie zwierząt.</a:t>
            </a:r>
          </a:p>
          <a:p>
            <a:r>
              <a:rPr lang="pl-PL" sz="2000" dirty="0"/>
              <a:t>2. 	W zakresie wykonywania nadzoru, o którym mowa w ust. 1, pracownicy Inspekcji Weterynaryjnej oraz osoby wyznaczone przez organy tej Inspekcji posiadają uprawnienia określone w ustawie z dnia 29 stycznia 2004 r. o Inspekcji Weterynaryjnej (Dz. U. z 2021 r. poz. 306). (upoważnienie, odznaka)</a:t>
            </a:r>
          </a:p>
          <a:p>
            <a:r>
              <a:rPr lang="pl-PL" sz="2000" dirty="0"/>
              <a:t>3. 	Organizacje społeczne, których statutowym celem działania jest ochrona zwierząt, mogą współdziałać z Inspekcją Weterynaryjną w sprawowaniu nadzoru, o którym mowa w ust. 1.</a:t>
            </a:r>
          </a:p>
        </p:txBody>
      </p:sp>
    </p:spTree>
    <p:extLst>
      <p:ext uri="{BB962C8B-B14F-4D97-AF65-F5344CB8AC3E}">
        <p14:creationId xmlns:p14="http://schemas.microsoft.com/office/powerpoint/2010/main" val="180012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6CE43CB-85CB-B7B1-B2C4-4545C16D9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973668"/>
            <a:ext cx="9659585" cy="706964"/>
          </a:xfrm>
        </p:spPr>
        <p:txBody>
          <a:bodyPr/>
          <a:lstStyle/>
          <a:p>
            <a:r>
              <a:rPr lang="pl-PL" dirty="0"/>
              <a:t>Art.  33.  [Warunki uśmiercania zwierząt]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3856278-3D5A-FFA5-43D9-8097F947E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495" y="2559288"/>
            <a:ext cx="5527978" cy="39352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dirty="0"/>
              <a:t>1a. 	Uśmiercanie zwierząt może odbywać się </a:t>
            </a:r>
            <a:r>
              <a:rPr lang="pl-PL" sz="2400" b="1" dirty="0"/>
              <a:t>wyłącznie w sposób humanitarny </a:t>
            </a:r>
            <a:r>
              <a:rPr lang="pl-PL" sz="2400" dirty="0"/>
              <a:t>polegający na zadawaniu przy tym minimum cierpienia fizycznego i psychicznego.</a:t>
            </a:r>
          </a:p>
          <a:p>
            <a:pPr marL="0" indent="0">
              <a:buNone/>
            </a:pPr>
            <a:r>
              <a:rPr lang="pl-PL" sz="2400" b="1" dirty="0"/>
              <a:t>ZABRANIA SIĘ :</a:t>
            </a:r>
          </a:p>
          <a:p>
            <a:pPr marL="0" indent="0">
              <a:buNone/>
            </a:pPr>
            <a:r>
              <a:rPr lang="pl-PL" sz="2400" dirty="0"/>
              <a:t>    2) uboju lub uśmiercania zwierząt             kręgowych przy udziale dzieci lub w ich obecności</a:t>
            </a:r>
          </a:p>
          <a:p>
            <a:pPr marL="0" indent="0">
              <a:buNone/>
            </a:pPr>
            <a:r>
              <a:rPr lang="pl-PL" sz="2400" dirty="0"/>
              <a:t>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940901CF-5D10-30EB-CB4B-F2EBF188E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221" y="2559288"/>
            <a:ext cx="4954456" cy="393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9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1167224-1A7B-7FB8-B30A-0FBEFA79B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3338" y="1380392"/>
            <a:ext cx="8703028" cy="300240"/>
          </a:xfrm>
        </p:spPr>
        <p:txBody>
          <a:bodyPr/>
          <a:lstStyle/>
          <a:p>
            <a:r>
              <a:rPr lang="pl-PL" sz="2400" dirty="0"/>
              <a:t>ROZPORZĄDZENIE RADY (WE) NR 1099/2009 z dnia 24 września 2009 r. w sprawie ochrony zwierząt podczas ich uśmiercania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ABC6B3E-9A53-8791-6DC9-6E34D5175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229" y="2361461"/>
            <a:ext cx="11505459" cy="3658340"/>
          </a:xfrm>
        </p:spPr>
        <p:txBody>
          <a:bodyPr>
            <a:noAutofit/>
          </a:bodyPr>
          <a:lstStyle/>
          <a:p>
            <a:r>
              <a:rPr lang="pl-PL" sz="2400" dirty="0"/>
              <a:t>"</a:t>
            </a:r>
            <a:r>
              <a:rPr lang="pl-PL" sz="2400" b="1" dirty="0"/>
              <a:t>uśmiercanie" </a:t>
            </a:r>
            <a:r>
              <a:rPr lang="pl-PL" sz="2400" dirty="0"/>
              <a:t>oznacza każdy celowo wywołany szereg czynności, który powoduje śmierć zwierzęcia;</a:t>
            </a:r>
          </a:p>
          <a:p>
            <a:r>
              <a:rPr lang="pl-PL" sz="2400" dirty="0"/>
              <a:t>"</a:t>
            </a:r>
            <a:r>
              <a:rPr lang="pl-PL" sz="2400" b="1" dirty="0"/>
              <a:t>zwierzę" </a:t>
            </a:r>
            <a:r>
              <a:rPr lang="pl-PL" sz="2400" dirty="0"/>
              <a:t>oznacza każde zwierzę kręgowe z wyłączeniem gadów i płazów</a:t>
            </a:r>
          </a:p>
          <a:p>
            <a:r>
              <a:rPr lang="pl-PL" sz="2400" dirty="0"/>
              <a:t>"</a:t>
            </a:r>
            <a:r>
              <a:rPr lang="pl-PL" sz="2400" b="1" dirty="0"/>
              <a:t>ogłuszanie"</a:t>
            </a:r>
            <a:r>
              <a:rPr lang="pl-PL" sz="2400" dirty="0"/>
              <a:t> oznacza każdy celowo wywołany szereg czynności, który bezboleśnie powoduje utratę przytomności i wrażliwości na bodźce, w tym każdy szereg czynności powodujący natychmiastową śmierć;</a:t>
            </a:r>
          </a:p>
          <a:p>
            <a:r>
              <a:rPr lang="pl-PL" sz="2400" b="1" dirty="0"/>
              <a:t>"ubój" </a:t>
            </a:r>
            <a:r>
              <a:rPr lang="pl-PL" sz="2400" dirty="0"/>
              <a:t>oznacza uśmiercenie zwierząt przeznaczonych do spożycia przez ludzi;</a:t>
            </a:r>
          </a:p>
        </p:txBody>
      </p:sp>
    </p:spTree>
    <p:extLst>
      <p:ext uri="{BB962C8B-B14F-4D97-AF65-F5344CB8AC3E}">
        <p14:creationId xmlns:p14="http://schemas.microsoft.com/office/powerpoint/2010/main" val="14237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915CB43-242B-594A-DAB0-587C47013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1099/2009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6578056-823F-1DCD-F112-098A05313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69" y="2435469"/>
            <a:ext cx="11078308" cy="3997569"/>
          </a:xfrm>
        </p:spPr>
        <p:txBody>
          <a:bodyPr/>
          <a:lstStyle/>
          <a:p>
            <a:r>
              <a:rPr lang="pl-PL" sz="2400" dirty="0"/>
              <a:t>Art. 3 ust. 1 - Podczas uśmiercania i działań związanych z uśmiercaniem   </a:t>
            </a:r>
            <a:r>
              <a:rPr lang="pl-PL" sz="2400" b="1" dirty="0"/>
              <a:t>zwierzętom oszczędza się wszelkiego niepotrzebnego bólu, niepokoju lub cierpienia</a:t>
            </a:r>
          </a:p>
          <a:p>
            <a:r>
              <a:rPr lang="pl-PL" sz="2400" dirty="0"/>
              <a:t>Art. 4 ust. 1 - </a:t>
            </a:r>
            <a:r>
              <a:rPr lang="pl-PL" sz="2400" b="1" dirty="0"/>
              <a:t>Zwierzęta są uśmiercane wyłącznie po uprzednim ogłuszeniu </a:t>
            </a:r>
            <a:r>
              <a:rPr lang="pl-PL" sz="2400" dirty="0"/>
              <a:t>zgodnie z metodami i szczegółowymi wymogami związanymi ze stosowaniem tych metod określonymi w załączniku I. Do chwili śmierci zwierzęta są utrzymywanie w stanie nieprzytomności i niewrażliwości na bodźce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2503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02FEF57-DF99-F122-1956-20844044B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WYTYCZNE GLW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A70C84B-7CD8-CDBD-B873-BBC7C1992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576" y="2259623"/>
            <a:ext cx="10937631" cy="45280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Główny Lekarz Weterynarii zaleca, aby sprzedaż ryb odbywała się wyłącznie po uprzednim ich uśmierceniu. </a:t>
            </a:r>
          </a:p>
          <a:p>
            <a:pPr marL="0" indent="0">
              <a:buNone/>
            </a:pPr>
            <a:r>
              <a:rPr lang="pl-PL" dirty="0"/>
              <a:t>1. Zalecenia dotyczące uśmiercania ryb w punktach sprzedaży detalicznej</a:t>
            </a:r>
          </a:p>
          <a:p>
            <a:r>
              <a:rPr lang="pl-PL" dirty="0"/>
              <a:t>Uśmiercanie ryb powinno odbywać się w sposób humanitarny, uwzględniający specyfikę tej gromady kręgowców. Zgodnie z raportem EFSA do humanitarnych metod ogłuszenia ryb należą metody mechaniczna i elektryczna.</a:t>
            </a:r>
          </a:p>
          <a:p>
            <a:r>
              <a:rPr lang="pl-PL" b="1" dirty="0"/>
              <a:t>METODA</a:t>
            </a:r>
            <a:r>
              <a:rPr lang="pl-PL" dirty="0"/>
              <a:t> - Uderzenie w część czołową czaszki lub poddanie działaniu prądu  elektrycznego powodujące utratę przytomności w połączeniu z uszkodzeniem ośrodkowego układu nerwowego lub przerwaniem rdzenia kręgowego albo dekapitacją.</a:t>
            </a:r>
          </a:p>
          <a:p>
            <a:r>
              <a:rPr lang="pl-PL" b="1" dirty="0"/>
              <a:t>MIEJSCE</a:t>
            </a:r>
            <a:r>
              <a:rPr lang="pl-PL" dirty="0"/>
              <a:t> - wydzielone pomieszczenie lub miejsce np. za parawanem, przenośną ścianką lub innym elementem punktu sprzedaży albo namiotu zewnętrznego, który całkowicie zapobiega udziałowi osób postronnych.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9208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7A525DF-3D61-195C-42D6-1AE770025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537" y="1000045"/>
            <a:ext cx="8761413" cy="706964"/>
          </a:xfrm>
        </p:spPr>
        <p:txBody>
          <a:bodyPr/>
          <a:lstStyle/>
          <a:p>
            <a:r>
              <a:rPr lang="pl-PL" dirty="0"/>
              <a:t>WYTYCZNE GLW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FA680C0-34D2-A409-6ECE-03EA07800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315" y="2241782"/>
            <a:ext cx="11278396" cy="446085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dirty="0"/>
              <a:t>2. Zalecenia dotyczące personelu</a:t>
            </a:r>
          </a:p>
          <a:p>
            <a:r>
              <a:rPr lang="pl-PL" dirty="0"/>
              <a:t>•	ukończone 18 lat,</a:t>
            </a:r>
          </a:p>
          <a:p>
            <a:r>
              <a:rPr lang="pl-PL" dirty="0"/>
              <a:t>•	doświadczenie przy hodowli i/lub chowie ryb albo odbyte szkolenie z zakresu dobrostanu, ogłuszania i uśmiercania ryb (np. szkolenie stanowiskowe)</a:t>
            </a:r>
          </a:p>
          <a:p>
            <a:r>
              <a:rPr lang="pl-PL" dirty="0"/>
              <a:t>- w przypadku dystrybucji ryb w udziałem pośrednika, zapewnia on aby sprzedawca końcowy był przeszkolony z zakresu dobrostanu, ogłuszania i uśmiercania ryb.</a:t>
            </a:r>
          </a:p>
          <a:p>
            <a:pPr marL="0" indent="0">
              <a:buNone/>
            </a:pPr>
            <a:r>
              <a:rPr lang="pl-PL" dirty="0"/>
              <a:t>•	baseny - szczelne, o gładkich ścianach i gładko zakończonych krawędziach,</a:t>
            </a:r>
          </a:p>
          <a:p>
            <a:pPr marL="0" indent="0">
              <a:buNone/>
            </a:pPr>
            <a:r>
              <a:rPr lang="pl-PL" dirty="0"/>
              <a:t>•	woda - czysta, natlenowana lub napowietrzana; wymiana 1/3 objętości wody basenu co 12 godzin,</a:t>
            </a:r>
          </a:p>
          <a:p>
            <a:pPr marL="0" indent="0">
              <a:buNone/>
            </a:pPr>
            <a:r>
              <a:rPr lang="pl-PL" dirty="0"/>
              <a:t>•	zagęszczenie - maksymalne zagęszczenie przy stosowaniu </a:t>
            </a:r>
            <a:r>
              <a:rPr lang="pl-PL" dirty="0" err="1"/>
              <a:t>natlenowania</a:t>
            </a:r>
            <a:r>
              <a:rPr lang="pl-PL" dirty="0"/>
              <a:t> wody 1kg masy ryby/l wody,</a:t>
            </a:r>
          </a:p>
          <a:p>
            <a:pPr marL="0" indent="0">
              <a:buNone/>
            </a:pPr>
            <a:r>
              <a:rPr lang="pl-PL" dirty="0"/>
              <a:t>•	optymalna temp. wody 4 - 6 ºC max 10 ºC,</a:t>
            </a:r>
          </a:p>
          <a:p>
            <a:pPr marL="0" indent="0">
              <a:buNone/>
            </a:pPr>
            <a:r>
              <a:rPr lang="pl-PL" dirty="0"/>
              <a:t>•	ryby bez widocznych uszkodzeń - ryby, które posiadają rany i inne uszkodzenia ciała powinny być uśmiercane niezwłocznie po przybyciu do sklepu.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4817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9351855" cy="706964"/>
          </a:xfrm>
        </p:spPr>
        <p:txBody>
          <a:bodyPr>
            <a:normAutofit fontScale="90000"/>
          </a:bodyPr>
          <a:lstStyle/>
          <a:p>
            <a:r>
              <a:rPr lang="pl-PL" dirty="0"/>
              <a:t>czynniki stresogenne w trakcie sprzedaży ryb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64512" y="2400299"/>
            <a:ext cx="9351855" cy="4200525"/>
          </a:xfrm>
        </p:spPr>
        <p:txBody>
          <a:bodyPr/>
          <a:lstStyle/>
          <a:p>
            <a:r>
              <a:rPr lang="pl-PL" dirty="0"/>
              <a:t>deficyt tlenu</a:t>
            </a:r>
          </a:p>
          <a:p>
            <a:r>
              <a:rPr lang="pl-PL" dirty="0"/>
              <a:t>niewłaściwy odczyn wody (</a:t>
            </a:r>
            <a:r>
              <a:rPr lang="pl-PL" dirty="0" err="1"/>
              <a:t>pH</a:t>
            </a:r>
            <a:r>
              <a:rPr lang="pl-PL" dirty="0"/>
              <a:t>)</a:t>
            </a:r>
          </a:p>
          <a:p>
            <a:r>
              <a:rPr lang="pl-PL" dirty="0"/>
              <a:t>nieodpowiednia temperatura wody </a:t>
            </a:r>
          </a:p>
          <a:p>
            <a:r>
              <a:rPr lang="pl-PL" dirty="0"/>
              <a:t>zagęszczenie</a:t>
            </a:r>
          </a:p>
          <a:p>
            <a:r>
              <a:rPr lang="pl-PL" dirty="0"/>
              <a:t>duża ilość zawiesin stałych</a:t>
            </a:r>
          </a:p>
          <a:p>
            <a:r>
              <a:rPr lang="pl-PL" dirty="0"/>
              <a:t>Niewłaściwe obchodzenie się rybą </a:t>
            </a:r>
          </a:p>
          <a:p>
            <a:r>
              <a:rPr lang="pl-PL" dirty="0"/>
              <a:t>manipulacja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E7AC3760-66B5-DA7E-9C25-A2A840FAE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191608"/>
            <a:ext cx="5856305" cy="327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07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D333750-E65F-F783-0BC2-55990284B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Art. 35 - przestępstwo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C8BA223-D2BB-A4D2-E963-F916B13D5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150" y="2405849"/>
            <a:ext cx="11354539" cy="37560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800" dirty="0"/>
              <a:t>Art. 35	</a:t>
            </a:r>
            <a:r>
              <a:rPr lang="pl-PL" sz="2400" dirty="0"/>
              <a:t>Kto zabija, uśmierca zwierzę albo dokonuje uboju zwierzęcia z naruszeniem przepisów art. 6 ust. 1, art. 33 lub art. 34 ust. 1-4</a:t>
            </a:r>
          </a:p>
          <a:p>
            <a:pPr marL="0" indent="0">
              <a:buNone/>
            </a:pPr>
            <a:r>
              <a:rPr lang="pl-PL" sz="2400" dirty="0"/>
              <a:t>podlega karze pozbawienia </a:t>
            </a:r>
            <a:r>
              <a:rPr lang="pl-PL" sz="2400" b="1" dirty="0"/>
              <a:t>wolności do lat 3.</a:t>
            </a:r>
          </a:p>
          <a:p>
            <a:endParaRPr lang="pl-PL" sz="2400" dirty="0"/>
          </a:p>
          <a:p>
            <a:pPr marL="0" indent="0">
              <a:buNone/>
            </a:pPr>
            <a:r>
              <a:rPr lang="pl-PL" sz="2400" dirty="0"/>
              <a:t>1a. 	Tej samej karze podlega ten, kto znęca się nad zwierzęciem.</a:t>
            </a:r>
          </a:p>
          <a:p>
            <a:r>
              <a:rPr lang="pl-PL" sz="2400" dirty="0"/>
              <a:t>2. 	Jeżeli sprawca czynu określonego w ust. 1 lub 1a działa ze szczególnym okrucieństwem </a:t>
            </a:r>
            <a:r>
              <a:rPr lang="pl-PL" sz="2400" b="1" dirty="0"/>
              <a:t>podlega karze pozbawienia wolności od 3 miesięcy do lat 5.</a:t>
            </a:r>
          </a:p>
        </p:txBody>
      </p:sp>
    </p:spTree>
    <p:extLst>
      <p:ext uri="{BB962C8B-B14F-4D97-AF65-F5344CB8AC3E}">
        <p14:creationId xmlns:p14="http://schemas.microsoft.com/office/powerpoint/2010/main" val="424112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B91A569-71F6-CF09-A3F6-9D684F79E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Art. 35 - przestępstwo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155A479-2E69-B02C-8178-AB7BC389A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883" y="2308194"/>
            <a:ext cx="11336785" cy="4252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4. 	Jeżeli sprawca popełnił przestępstwo, o którym mowa w ust. 1 lub 1a, (4a do ust. 2 tj. ze szczególnym okrucieństwem  - </a:t>
            </a:r>
            <a:r>
              <a:rPr lang="pl-PL" b="1" dirty="0"/>
              <a:t>znęcanie</a:t>
            </a:r>
            <a:r>
              <a:rPr lang="pl-PL" dirty="0"/>
              <a:t>) w związku z wykonywaniem zawodu, prowadzeniem działalności lub wykonywaniem czynności wymagających zezwolenia, które są związane z wykorzystywaniem zwierząt lub oddziaływaniem na nie, sąd może orzec </a:t>
            </a:r>
            <a:r>
              <a:rPr lang="pl-PL" b="1" dirty="0"/>
              <a:t>tytułem środka karnego zakaz</a:t>
            </a:r>
            <a:r>
              <a:rPr lang="pl-PL" dirty="0"/>
              <a:t>:</a:t>
            </a:r>
          </a:p>
          <a:p>
            <a:r>
              <a:rPr lang="pl-PL" dirty="0"/>
              <a:t>1)	wykonywania wszelkich lub określonych zawodów,</a:t>
            </a:r>
          </a:p>
          <a:p>
            <a:r>
              <a:rPr lang="pl-PL" dirty="0"/>
              <a:t>2)	prowadzenia wszelkiej lub określonej działalności lub</a:t>
            </a:r>
          </a:p>
          <a:p>
            <a:r>
              <a:rPr lang="pl-PL" dirty="0"/>
              <a:t>3)	wykonywania wszelkich lub określonych czynności wymagających zezwolenia</a:t>
            </a:r>
          </a:p>
          <a:p>
            <a:pPr>
              <a:buFontTx/>
              <a:buChar char="-"/>
            </a:pPr>
            <a:r>
              <a:rPr lang="pl-PL" dirty="0"/>
              <a:t>które są związane z wykorzystywaniem zwierząt lub oddziaływaniem na nie.</a:t>
            </a:r>
          </a:p>
          <a:p>
            <a:pPr>
              <a:buFontTx/>
              <a:buChar char="-"/>
            </a:pPr>
            <a:r>
              <a:rPr lang="pl-PL" b="1" dirty="0"/>
              <a:t>Zakaz orzeka się od roku do 15 lat.</a:t>
            </a:r>
          </a:p>
        </p:txBody>
      </p:sp>
    </p:spTree>
    <p:extLst>
      <p:ext uri="{BB962C8B-B14F-4D97-AF65-F5344CB8AC3E}">
        <p14:creationId xmlns:p14="http://schemas.microsoft.com/office/powerpoint/2010/main" val="371299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D7D01FC-2427-F065-58B1-D05A275ED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Dobrostan - „pięć wolności”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1EC99BD-3B41-3F46-055E-19609F85A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577" y="2092569"/>
            <a:ext cx="11280531" cy="4352193"/>
          </a:xfrm>
        </p:spPr>
        <p:txBody>
          <a:bodyPr/>
          <a:lstStyle/>
          <a:p>
            <a:endParaRPr lang="pl-PL" dirty="0"/>
          </a:p>
          <a:p>
            <a:r>
              <a:rPr lang="pl-PL" dirty="0"/>
              <a:t>  </a:t>
            </a:r>
            <a:r>
              <a:rPr lang="pl-PL" sz="2000" b="1" dirty="0"/>
              <a:t>Wolność od głodu i pragnienia </a:t>
            </a:r>
            <a:r>
              <a:rPr lang="pl-PL" sz="2000" dirty="0"/>
              <a:t>– poprzez zapewnienie łatwego dostępu do świeżej wody i pokarmu dla zachowania pełnego zdrowia i żywotności,</a:t>
            </a:r>
          </a:p>
          <a:p>
            <a:r>
              <a:rPr lang="pl-PL" sz="2000" dirty="0"/>
              <a:t>    </a:t>
            </a:r>
            <a:r>
              <a:rPr lang="pl-PL" sz="2000" b="1" dirty="0"/>
              <a:t>Wolność od dyskomfortu </a:t>
            </a:r>
            <a:r>
              <a:rPr lang="pl-PL" sz="2000" dirty="0"/>
              <a:t>– poprzez dostarczenie odpowiednich warunków otoczenia, w tym schronienia i wygodnego miejsca do spoczynku,</a:t>
            </a:r>
          </a:p>
          <a:p>
            <a:r>
              <a:rPr lang="pl-PL" sz="2000" dirty="0"/>
              <a:t>    </a:t>
            </a:r>
            <a:r>
              <a:rPr lang="pl-PL" sz="2000" b="1" dirty="0"/>
              <a:t>Wolność od bólu, urazów i chorób </a:t>
            </a:r>
            <a:r>
              <a:rPr lang="pl-PL" sz="2000" dirty="0"/>
              <a:t>– poprzez zapobieganie lub szybką diagnozę i leczenie,</a:t>
            </a:r>
          </a:p>
          <a:p>
            <a:r>
              <a:rPr lang="pl-PL" sz="2000" dirty="0"/>
              <a:t>    </a:t>
            </a:r>
            <a:r>
              <a:rPr lang="pl-PL" sz="2000" b="1" dirty="0"/>
              <a:t>Wolność ekspresji normalnych </a:t>
            </a:r>
            <a:r>
              <a:rPr lang="pl-PL" sz="2000" b="1" dirty="0" err="1"/>
              <a:t>zachowań</a:t>
            </a:r>
            <a:r>
              <a:rPr lang="pl-PL" sz="2000" b="1" dirty="0"/>
              <a:t> </a:t>
            </a:r>
            <a:r>
              <a:rPr lang="pl-PL" sz="2000" dirty="0"/>
              <a:t>– przez dostarczenie wystarczającej przestrzeni, odpowiedniego wyposażenia i towarzystwa zwierząt tego samego gatunku,</a:t>
            </a:r>
          </a:p>
          <a:p>
            <a:r>
              <a:rPr lang="pl-PL" sz="2000" dirty="0"/>
              <a:t>    </a:t>
            </a:r>
            <a:r>
              <a:rPr lang="pl-PL" sz="2000" b="1" dirty="0"/>
              <a:t>Wolność od strachu i stresu </a:t>
            </a:r>
            <a:r>
              <a:rPr lang="pl-PL" sz="2000" dirty="0"/>
              <a:t>– przez zapewnienie warunków zapobiegających mentalnemu cierpieniu.</a:t>
            </a:r>
          </a:p>
        </p:txBody>
      </p:sp>
    </p:spTree>
    <p:extLst>
      <p:ext uri="{BB962C8B-B14F-4D97-AF65-F5344CB8AC3E}">
        <p14:creationId xmlns:p14="http://schemas.microsoft.com/office/powerpoint/2010/main" val="95644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56C7A8B-8877-FA72-3ACC-217578889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236" y="1018056"/>
            <a:ext cx="10608814" cy="706964"/>
          </a:xfrm>
        </p:spPr>
        <p:txBody>
          <a:bodyPr/>
          <a:lstStyle/>
          <a:p>
            <a:r>
              <a:rPr lang="pl-PL" dirty="0"/>
              <a:t>Art.  37b.  [Naruszenie przepisów transporcie zwierząt] - wykroczenie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B753A0D-3969-E0A5-DBA8-F76784945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150" y="2325950"/>
            <a:ext cx="11185864" cy="3977196"/>
          </a:xfrm>
        </p:spPr>
        <p:txBody>
          <a:bodyPr>
            <a:normAutofit lnSpcReduction="10000"/>
          </a:bodyPr>
          <a:lstStyle/>
          <a:p>
            <a:r>
              <a:rPr lang="pl-PL" dirty="0"/>
              <a:t>1. 	Kto, będąc przewoźnikiem w rozumieniu art. 2 lit. x rozporządzenia nr 1/2005:</a:t>
            </a:r>
          </a:p>
          <a:p>
            <a:r>
              <a:rPr lang="pl-PL" dirty="0"/>
              <a:t>1)	transportuje zwierzęta bez dokumentów, o których mowa w art. 4, art. 10 i art. 11 rozporządzenia nr 1/2005, lub</a:t>
            </a:r>
          </a:p>
          <a:p>
            <a:r>
              <a:rPr lang="pl-PL" dirty="0"/>
              <a:t>2)	transportuje zwierzęta bez licencji, o której mowa w art. 17 ust. 2 rozporządzenia nr 1/2005, lub</a:t>
            </a:r>
          </a:p>
          <a:p>
            <a:r>
              <a:rPr lang="pl-PL" dirty="0"/>
              <a:t>3)	transportuje zwierzęta bez świadectw zatwierdzenia, o których mowa w art. 18 ust. 1 albo art. 19 ust. 1 rozporządzenia nr 1/2005, lub</a:t>
            </a:r>
          </a:p>
          <a:p>
            <a:r>
              <a:rPr lang="pl-PL" dirty="0"/>
              <a:t>4)	nie zapewnia transportowanym zwierzętom warunków, o których mowa w załączniku I do rozporządzenia nr 1/2005, lub</a:t>
            </a:r>
          </a:p>
          <a:p>
            <a:r>
              <a:rPr lang="pl-PL" dirty="0"/>
              <a:t>5)	nie wypełnia obowiązku określonego w art. 6 ust. 4 i 6 (obsługa zwierząt) rozporządzenia nr 1/2005,</a:t>
            </a:r>
          </a:p>
          <a:p>
            <a:pPr marL="0" indent="0">
              <a:buNone/>
            </a:pPr>
            <a:r>
              <a:rPr lang="pl-PL" dirty="0"/>
              <a:t>podlega karze aresztu lub grzywny.</a:t>
            </a:r>
          </a:p>
        </p:txBody>
      </p:sp>
    </p:spTree>
    <p:extLst>
      <p:ext uri="{BB962C8B-B14F-4D97-AF65-F5344CB8AC3E}">
        <p14:creationId xmlns:p14="http://schemas.microsoft.com/office/powerpoint/2010/main" val="162198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EFE3ADC-3959-FA07-AA84-BDFB5F88B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847" y="973668"/>
            <a:ext cx="10528916" cy="706964"/>
          </a:xfrm>
        </p:spPr>
        <p:txBody>
          <a:bodyPr/>
          <a:lstStyle/>
          <a:p>
            <a:r>
              <a:rPr lang="pl-PL" sz="2800" dirty="0"/>
              <a:t>Wyrok Sądu Najwyższego z dnia 13 grudnia 2016 r.</a:t>
            </a:r>
            <a:br>
              <a:rPr lang="pl-PL" sz="2800" dirty="0"/>
            </a:br>
            <a:r>
              <a:rPr lang="pl-PL" sz="2800" dirty="0"/>
              <a:t>II KK 281/16Transportowanie ryb poza środowiskiem wodnym jako znęcanie nad zwierzętami.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D629571-4FF5-94E6-72A7-551A108CB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617" y="2707689"/>
            <a:ext cx="10715348" cy="3312111"/>
          </a:xfrm>
        </p:spPr>
        <p:txBody>
          <a:bodyPr/>
          <a:lstStyle/>
          <a:p>
            <a:pPr marL="0" indent="0">
              <a:buNone/>
            </a:pPr>
            <a:r>
              <a:rPr lang="pl-PL" sz="2400" dirty="0"/>
              <a:t>SN podkreślił, że nie ulega wątpliwości iż naturalnym środowiskiem ryby jest środowisko wodne, a więc ryby winny być transportowane i przetrzymywane tylko w środowisku wodnym. - </a:t>
            </a:r>
            <a:r>
              <a:rPr lang="pl-PL" sz="2400" b="1" dirty="0"/>
              <a:t>Transportowanie i przetrzymywanie ryb w pojemnikach pozbawionych wody, czy też przenoszenie ich w workach foliowych nie jest humanitarnym traktowaniem zwierzęcia i może wyczerpywać znamiona znęcania się nad nim.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9025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9929EBC-CE6F-8101-58FE-E4977C4E8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MEDIA </a:t>
            </a:r>
          </a:p>
        </p:txBody>
      </p:sp>
      <p:pic>
        <p:nvPicPr>
          <p:cNvPr id="4" name="Sprzedaż karpi na targowisku ">
            <a:hlinkClick r:id="" action="ppaction://media"/>
            <a:extLst>
              <a:ext uri="{FF2B5EF4-FFF2-40B4-BE49-F238E27FC236}">
                <a16:creationId xmlns:a16="http://schemas.microsoft.com/office/drawing/2014/main" xmlns="" id="{D1F9AA3C-1F87-E180-08D2-2ED4611CA3E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77308" y="973668"/>
            <a:ext cx="6839058" cy="5316415"/>
          </a:xfrm>
        </p:spPr>
      </p:pic>
    </p:spTree>
    <p:extLst>
      <p:ext uri="{BB962C8B-B14F-4D97-AF65-F5344CB8AC3E}">
        <p14:creationId xmlns:p14="http://schemas.microsoft.com/office/powerpoint/2010/main" val="79435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0DD7105-4E97-FD67-4D4B-D4DFAFDC7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MEDIA (TVN/WP)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75F908B-E0F9-227F-AE9C-85DB16627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hlinkClick r:id="rId2"/>
              </a:rPr>
              <a:t>https://wideo.wp.pl/zabijali-ryby-zywcem-nagranie-z-ukrytej-kamery-6846350779065985v</a:t>
            </a:r>
            <a:r>
              <a:rPr lang="pl-PL" dirty="0"/>
              <a:t>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7457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2FBE7A7-AFBC-4B1B-732F-FDFA22382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/>
            </a:r>
            <a:br>
              <a:rPr lang="pl-PL" dirty="0"/>
            </a:br>
            <a:r>
              <a:rPr lang="pl-PL" dirty="0"/>
              <a:t>MEDIA (WP 23.12.2019) 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9C8CE4EB-C50C-53A5-EF96-AF32D2341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562" y="2365131"/>
            <a:ext cx="11421207" cy="3654669"/>
          </a:xfrm>
        </p:spPr>
        <p:txBody>
          <a:bodyPr>
            <a:normAutofit/>
          </a:bodyPr>
          <a:lstStyle/>
          <a:p>
            <a:r>
              <a:rPr lang="pl-PL" sz="2400" dirty="0"/>
              <a:t>„Karpie nie są zdolne do odczuwania cierpienia. Takie uczucia są związane z funkcjami kory mózgowej, której ryby nie wytworzyły. Karpie nie mają też zdolności oceny zdarzeń, dlatego nie mogą dodatkowo cierpieć ze strachu, gdy pływając w basenie sklepowym wyczują w wodzie krew innych osobników”(WP 23.12.2019) </a:t>
            </a:r>
          </a:p>
          <a:p>
            <a:r>
              <a:rPr lang="pl-PL" sz="2400" dirty="0"/>
              <a:t> „Aby móc cierpieć, trzeba być świadomym tego negatywnego stanu psychicznego, tak że doświadczając bólu musimy wiedzieć, że cierpimy. Ta świadomość jest niemożliwa do zmierzenia w przypadku ryb - twierdzi prof. </a:t>
            </a:r>
            <a:r>
              <a:rPr lang="pl-PL" sz="2400" dirty="0" err="1"/>
              <a:t>Lynne</a:t>
            </a:r>
            <a:r>
              <a:rPr lang="pl-PL" sz="2400" dirty="0"/>
              <a:t> </a:t>
            </a:r>
            <a:r>
              <a:rPr lang="pl-PL" sz="2400" dirty="0" err="1"/>
              <a:t>Sneddon</a:t>
            </a:r>
            <a:r>
              <a:rPr lang="pl-PL" sz="2400" dirty="0"/>
              <a:t> z uniwersytetu w Liverpoolu.”</a:t>
            </a:r>
          </a:p>
        </p:txBody>
      </p:sp>
    </p:spTree>
    <p:extLst>
      <p:ext uri="{BB962C8B-B14F-4D97-AF65-F5344CB8AC3E}">
        <p14:creationId xmlns:p14="http://schemas.microsoft.com/office/powerpoint/2010/main" val="305533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1302DDD-39BC-5E2D-20C8-5FC794092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448357A4-DA60-C2ED-D98C-A5ACA9D00E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547" y="2221789"/>
            <a:ext cx="6065675" cy="34163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DD3281B7-CACF-C845-884B-577D2E1C6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761" y="827779"/>
            <a:ext cx="4259445" cy="239899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C3710616-2811-ACD0-A120-31E3CE926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2924" y="3306131"/>
            <a:ext cx="5311728" cy="299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2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3AAC184-583D-1D66-8196-A505AFCE7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5116B2E7-3C97-CF26-705A-A5239F9EA8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18" y="765909"/>
            <a:ext cx="3282953" cy="4585990"/>
          </a:xfr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4334C8AC-8DB6-F3D6-24AC-D707879A8F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931" y="973668"/>
            <a:ext cx="3596054" cy="547466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D68A3EDC-0884-4398-6A48-8702BDD733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545" y="973668"/>
            <a:ext cx="3342485" cy="5099538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0201EFC9-79BD-9E01-404A-59C5A2867813}"/>
              </a:ext>
            </a:extLst>
          </p:cNvPr>
          <p:cNvSpPr/>
          <p:nvPr/>
        </p:nvSpPr>
        <p:spPr>
          <a:xfrm>
            <a:off x="8889023" y="2690446"/>
            <a:ext cx="1749669" cy="527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198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6EDE9F9-89EE-ECE3-0FBD-050FDB186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Dziękuję za uwagę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24A74DA2-2FD8-3756-39C2-A9FA352B8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567" y="2526466"/>
            <a:ext cx="3987091" cy="399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26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6E65E1D-209B-20D2-03F4-6A20D6D52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WAGA DOBROSTANU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EDAC142-E23D-CFF2-1ED9-03CAA112F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69" y="2370338"/>
            <a:ext cx="11310151" cy="44122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2400" dirty="0"/>
              <a:t>DECYZJA KOMISJI (EC) z dnia 24 stycznia 2017 r. ustanawiająca grupę ekspertów Komisji </a:t>
            </a:r>
            <a:r>
              <a:rPr lang="pl-PL" sz="2400" b="1" dirty="0">
                <a:solidFill>
                  <a:srgbClr val="FF0000"/>
                </a:solidFill>
              </a:rPr>
              <a:t>"</a:t>
            </a:r>
            <a:r>
              <a:rPr lang="pl-PL" sz="2400" b="1" u="sng" dirty="0">
                <a:solidFill>
                  <a:srgbClr val="FF0000"/>
                </a:solidFill>
              </a:rPr>
              <a:t>Platforma ds. Dobrostanu Zwierząt</a:t>
            </a:r>
            <a:r>
              <a:rPr lang="pl-PL" sz="2400" b="1" dirty="0">
                <a:solidFill>
                  <a:srgbClr val="FF0000"/>
                </a:solidFill>
              </a:rPr>
              <a:t>„</a:t>
            </a:r>
          </a:p>
          <a:p>
            <a:r>
              <a:rPr lang="pl-PL" sz="2400" b="1" dirty="0"/>
              <a:t>wspomaganie Komisji w rozwijaniu i wymianie</a:t>
            </a:r>
            <a:r>
              <a:rPr lang="pl-PL" sz="2400" dirty="0"/>
              <a:t> skoordynowanych działań mających na celu przyczynianie się do wdrażania i stosowania prawodawstwa unijnego w zakresie dobrostanu zwierząt oraz </a:t>
            </a:r>
            <a:r>
              <a:rPr lang="pl-PL" sz="2400" u="sng" dirty="0"/>
              <a:t>zrozumienia, zarówno w Unii i poza nią</a:t>
            </a:r>
            <a:r>
              <a:rPr lang="pl-PL" sz="2400" dirty="0"/>
              <a:t>, prawodawstwa unijnego oraz międzynarodowych standardów w zakresie dobrostanu zwierząt;</a:t>
            </a:r>
          </a:p>
          <a:p>
            <a:r>
              <a:rPr lang="pl-PL" sz="2400" dirty="0"/>
              <a:t>b)	</a:t>
            </a:r>
            <a:r>
              <a:rPr lang="pl-PL" sz="2400" b="1" dirty="0"/>
              <a:t>ułatwienie rozwoju i wykorzystania dobrowolnych zobowiązań w zakresie poprawy dobrostanu zwierząt przez przedsiębiorstwa;</a:t>
            </a:r>
          </a:p>
          <a:p>
            <a:r>
              <a:rPr lang="pl-PL" sz="2400" dirty="0"/>
              <a:t>c)	przyczynianie się do </a:t>
            </a:r>
            <a:r>
              <a:rPr lang="pl-PL" sz="2400" b="1" dirty="0"/>
              <a:t>propagowania standardów unijnych w zakresie dobrostanu zwierząt w celu podkreślenia wartości rynkowej produktów</a:t>
            </a:r>
            <a:r>
              <a:rPr lang="pl-PL" sz="2400" dirty="0"/>
              <a:t> pochodzących z Unii na szczeblu globalnym;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0CD8341D-36CF-45BE-3C55-8F8519284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709" y="555271"/>
            <a:ext cx="1370444" cy="137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7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B8C98D5-6BC1-6904-8CF2-EDF353C0D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Platforma ds. Dobrostanu Zwierząt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09A832E-56D7-2044-53C9-98933BA95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560" y="2290439"/>
            <a:ext cx="11407806" cy="4154749"/>
          </a:xfrm>
        </p:spPr>
        <p:txBody>
          <a:bodyPr>
            <a:normAutofit fontScale="92500" lnSpcReduction="10000"/>
          </a:bodyPr>
          <a:lstStyle/>
          <a:p>
            <a:r>
              <a:rPr lang="pl-PL" sz="2400" dirty="0"/>
              <a:t>d)	</a:t>
            </a:r>
            <a:r>
              <a:rPr lang="pl-PL" sz="2400" b="1" dirty="0"/>
              <a:t>wspieranie dialogu </a:t>
            </a:r>
            <a:r>
              <a:rPr lang="pl-PL" sz="2400" dirty="0"/>
              <a:t>między właściwymi organami, organizacjami biznesowymi, organizacjami społeczeństwa obywatelskiego, kręgami akademickimi, badawczymi i międzynarodowymi organizacjami międzyrządowymi na temat odpowiednich kwestii istotnych dla Unii związanych z dobrostanem zwierząt;</a:t>
            </a:r>
          </a:p>
          <a:p>
            <a:pPr>
              <a:lnSpc>
                <a:spcPct val="110000"/>
              </a:lnSpc>
            </a:pPr>
            <a:r>
              <a:rPr lang="pl-PL" sz="2400" dirty="0"/>
              <a:t>e)	</a:t>
            </a:r>
            <a:r>
              <a:rPr lang="pl-PL" sz="2400" b="1" dirty="0"/>
              <a:t>promowanie istotnych dla Unii wymiany doświadczeń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l-PL" sz="2400" dirty="0"/>
              <a:t>      i dobrych praktyk, wiedzy naukowej i innowacji związanych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l-PL" sz="2400" dirty="0"/>
              <a:t>     z dobrostanem zwierząt;</a:t>
            </a:r>
          </a:p>
          <a:p>
            <a:r>
              <a:rPr lang="pl-PL" sz="2400" dirty="0"/>
              <a:t>f)     wymiana informacji na temat rozwoju polityki </a:t>
            </a:r>
          </a:p>
          <a:p>
            <a:pPr marL="0" indent="0">
              <a:buNone/>
            </a:pPr>
            <a:r>
              <a:rPr lang="pl-PL" sz="2400" dirty="0"/>
              <a:t>     dotyczącej wspomnianych powyżej dziedzin i działań. 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743D00AA-398E-2D47-C0C2-CB495DE41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0258" y="3915052"/>
            <a:ext cx="2810107" cy="294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8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13BC86E-F415-AE34-D87C-A35411CFF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 KRAJU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2A7D854-F182-2686-A052-46885C8FC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374" y="2583401"/>
            <a:ext cx="11327906" cy="3844031"/>
          </a:xfrm>
        </p:spPr>
        <p:txBody>
          <a:bodyPr/>
          <a:lstStyle/>
          <a:p>
            <a:r>
              <a:rPr lang="pl-PL" sz="2400" dirty="0"/>
              <a:t>Krajowy Plan Strategiczny (wchodzi w życie 15 marca 2023r.) stanowi zasadniczą zmianę w podejściu do płatności obszarowych. W ramach tego dokumentu obowiązuje nowa, wzmocniona warunkowość, jak również tzw. </a:t>
            </a:r>
            <a:r>
              <a:rPr lang="pl-PL" sz="2400" b="1" dirty="0" err="1"/>
              <a:t>ekoschematy</a:t>
            </a:r>
            <a:r>
              <a:rPr lang="pl-PL" sz="2400" dirty="0"/>
              <a:t>, czyli dobrowolne, roczne zobowiązania rolnika do stosowania praktyk korzystnych dla klimatu, środowiska oraz dobrostanu zwierząt. (wykraczające poza wymagania minimalne) Budżet przeznaczony na wsparcie w ramach </a:t>
            </a:r>
            <a:r>
              <a:rPr lang="pl-PL" sz="2400" dirty="0" err="1"/>
              <a:t>ekoschematu</a:t>
            </a:r>
            <a:r>
              <a:rPr lang="pl-PL" sz="2400" dirty="0"/>
              <a:t> „Dobrostan Zwierząt” wynosi około </a:t>
            </a:r>
            <a:r>
              <a:rPr lang="pl-PL" sz="2400" b="1" dirty="0"/>
              <a:t>1,4 mld euro</a:t>
            </a:r>
            <a:r>
              <a:rPr lang="pl-PL" sz="2400" dirty="0"/>
              <a:t>.</a:t>
            </a:r>
          </a:p>
          <a:p>
            <a:endParaRPr lang="pl-PL" sz="24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0760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2EBB6C3-1E6B-0C5C-89F1-425959B37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08" y="838200"/>
            <a:ext cx="10928838" cy="1944077"/>
          </a:xfrm>
        </p:spPr>
        <p:txBody>
          <a:bodyPr/>
          <a:lstStyle/>
          <a:p>
            <a:r>
              <a:rPr lang="pl-PL" sz="2000" b="1" dirty="0"/>
              <a:t>WYTYCZNE DOTYCZĄCE JAKOŚCI  WODY I CZYNNOŚCI WYKONYWANYCH  WOBEC RYB SŁUŻĄCE ZAPEWNIENIU </a:t>
            </a:r>
            <a:r>
              <a:rPr lang="pl-PL" sz="1800" b="1" dirty="0"/>
              <a:t> DOBROSTANU RYB UTRZYMYWANYCH  W GOSPODARSTWIE RYBACKIM</a:t>
            </a: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/>
              <a:t>Utworzona z własnej inicjatywy grupa ds. ryb w ramach unijnej platformy ds. dobrostanu zwierząt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454E28E-1CDE-E769-19E5-EB7F1BDC7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151" y="2321169"/>
            <a:ext cx="11265762" cy="42571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500" dirty="0"/>
              <a:t>Ryby utrzymywane w gospodarstwie rybackim (zwane dalej „rybami”) </a:t>
            </a:r>
            <a:r>
              <a:rPr lang="pl-PL" sz="2500" b="1" dirty="0"/>
              <a:t>są istotami czującymi,</a:t>
            </a:r>
            <a:r>
              <a:rPr lang="pl-PL" sz="2500" dirty="0"/>
              <a:t> a ich hodowla wiąże się z </a:t>
            </a:r>
            <a:r>
              <a:rPr lang="pl-PL" sz="2500" dirty="0" err="1"/>
              <a:t>etycznąodpowiedzialnością</a:t>
            </a:r>
            <a:r>
              <a:rPr lang="pl-PL" sz="2500" dirty="0"/>
              <a:t> za zapewnienie ich dobrostanu. O ryby należy dbać za pomocą odpowiednich środków zapobiegawczych i wspomagających, w pełni uwzględniając potrzeby danego gatunku ryb. </a:t>
            </a:r>
          </a:p>
          <a:p>
            <a:pPr marL="0" indent="0">
              <a:buNone/>
            </a:pPr>
            <a:r>
              <a:rPr lang="pl-PL" sz="2500" b="1" dirty="0"/>
              <a:t>Należy zapobiegać bólowi, niepokojowi, cierpieniu, występowaniu chorób, śmierci, stresowi, agresji i zaburzeniom </a:t>
            </a:r>
            <a:r>
              <a:rPr lang="pl-PL" sz="2500" b="1" dirty="0" err="1"/>
              <a:t>zachowań</a:t>
            </a:r>
            <a:r>
              <a:rPr lang="pl-PL" sz="2500" b="1" dirty="0"/>
              <a:t> oraz je minimalizować, jednocześnie możliwie jak najbardziej zwiększając skalę naturalnych </a:t>
            </a:r>
            <a:r>
              <a:rPr lang="pl-PL" sz="2500" b="1" dirty="0" err="1"/>
              <a:t>zachowań</a:t>
            </a:r>
            <a:r>
              <a:rPr lang="pl-PL" sz="2500" b="1" dirty="0"/>
              <a:t> i pozytywnego dobrostanu</a:t>
            </a:r>
          </a:p>
        </p:txBody>
      </p:sp>
    </p:spTree>
    <p:extLst>
      <p:ext uri="{BB962C8B-B14F-4D97-AF65-F5344CB8AC3E}">
        <p14:creationId xmlns:p14="http://schemas.microsoft.com/office/powerpoint/2010/main" val="42554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3E32F2D-FD0F-53A3-F5AA-DF94DAFF5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Okoń lub bas ryb szkicu dla połowów sport projekt — Grafika wektorowa ...">
            <a:extLst>
              <a:ext uri="{FF2B5EF4-FFF2-40B4-BE49-F238E27FC236}">
                <a16:creationId xmlns:a16="http://schemas.microsoft.com/office/drawing/2014/main" xmlns="" id="{60334713-CC9D-409A-0803-3F63AF7D06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833" y="3001703"/>
            <a:ext cx="2790854" cy="186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A6B8D718-415F-FAD1-2855-FEE1F3C47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060" y="2192265"/>
            <a:ext cx="2671396" cy="200354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AD35107A-147F-0643-1D70-B95D87A33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6064" y="1782757"/>
            <a:ext cx="2452290" cy="212697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779982DC-1F64-32CF-5F84-D2E4C27AF34D}"/>
              </a:ext>
            </a:extLst>
          </p:cNvPr>
          <p:cNvSpPr txBox="1"/>
          <p:nvPr/>
        </p:nvSpPr>
        <p:spPr>
          <a:xfrm>
            <a:off x="1365981" y="2278264"/>
            <a:ext cx="1864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Jakość wody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13B2C7B3-5379-E3DD-7B2F-3BD16EBAD2B7}"/>
              </a:ext>
            </a:extLst>
          </p:cNvPr>
          <p:cNvSpPr txBox="1"/>
          <p:nvPr/>
        </p:nvSpPr>
        <p:spPr>
          <a:xfrm>
            <a:off x="8819832" y="1731841"/>
            <a:ext cx="275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Personel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0ABB85C3-A8CE-9D27-0094-ED86F8753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5981" y="4707446"/>
            <a:ext cx="2407857" cy="1798368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2430E11D-07F6-E89A-D416-EFF41B32D229}"/>
              </a:ext>
            </a:extLst>
          </p:cNvPr>
          <p:cNvSpPr txBox="1"/>
          <p:nvPr/>
        </p:nvSpPr>
        <p:spPr>
          <a:xfrm>
            <a:off x="1648313" y="4832478"/>
            <a:ext cx="1916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Transport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BE7DF759-2895-E8DB-BF32-D58D9F08E7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8164" y="4330272"/>
            <a:ext cx="2628900" cy="1743075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AC6362CC-1720-4737-2162-509A219EF15C}"/>
              </a:ext>
            </a:extLst>
          </p:cNvPr>
          <p:cNvSpPr txBox="1"/>
          <p:nvPr/>
        </p:nvSpPr>
        <p:spPr>
          <a:xfrm>
            <a:off x="8542248" y="5526070"/>
            <a:ext cx="1957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Karmienie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7F90AA9C-0A97-355C-5713-A582C7119A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0926" y="1033589"/>
            <a:ext cx="2296531" cy="1821971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xmlns="" id="{60B40249-05AA-5BF3-FCEA-22455D6410D7}"/>
              </a:ext>
            </a:extLst>
          </p:cNvPr>
          <p:cNvSpPr txBox="1"/>
          <p:nvPr/>
        </p:nvSpPr>
        <p:spPr>
          <a:xfrm>
            <a:off x="4616130" y="2447706"/>
            <a:ext cx="1839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Ubój 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xmlns="" id="{056E04CD-7541-41C7-A032-ED59F99E8E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0959" y="5012794"/>
            <a:ext cx="2619375" cy="1743075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A55F1673-8CA8-F694-49A0-D1D54463C4BB}"/>
              </a:ext>
            </a:extLst>
          </p:cNvPr>
          <p:cNvSpPr txBox="1"/>
          <p:nvPr/>
        </p:nvSpPr>
        <p:spPr>
          <a:xfrm>
            <a:off x="5930677" y="5021912"/>
            <a:ext cx="1898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Manipulacja </a:t>
            </a:r>
          </a:p>
        </p:txBody>
      </p:sp>
    </p:spTree>
    <p:extLst>
      <p:ext uri="{BB962C8B-B14F-4D97-AF65-F5344CB8AC3E}">
        <p14:creationId xmlns:p14="http://schemas.microsoft.com/office/powerpoint/2010/main" val="283535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E39A04B-7FE1-56A2-7AEB-E0613C3BA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JAKOŚĆ WODY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D632DD6-292A-452B-5B48-6E0659EAC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735" y="2361461"/>
            <a:ext cx="11246529" cy="4243525"/>
          </a:xfrm>
        </p:spPr>
        <p:txBody>
          <a:bodyPr>
            <a:normAutofit/>
          </a:bodyPr>
          <a:lstStyle/>
          <a:p>
            <a:r>
              <a:rPr lang="pl-PL" sz="2000" dirty="0"/>
              <a:t>Parametry oddziałujące na jakość wody, takie jak </a:t>
            </a:r>
            <a:r>
              <a:rPr lang="pl-PL" sz="2000" b="1" dirty="0"/>
              <a:t>tlen, amoniak, CO2, </a:t>
            </a:r>
            <a:r>
              <a:rPr lang="pl-PL" sz="2000" b="1" dirty="0" err="1"/>
              <a:t>pH</a:t>
            </a:r>
            <a:r>
              <a:rPr lang="pl-PL" sz="2000" b="1" dirty="0"/>
              <a:t>, temperatura, zasolenie i przepływ wody, są wzajemnie powiązane</a:t>
            </a:r>
            <a:r>
              <a:rPr lang="pl-PL" sz="2000" dirty="0"/>
              <a:t>. Ich zmiany wpływają na jakość wody, </a:t>
            </a:r>
            <a:r>
              <a:rPr lang="pl-PL" sz="2000" u="sng" dirty="0"/>
              <a:t>a tym samym na dobrostan ryb</a:t>
            </a:r>
            <a:r>
              <a:rPr lang="pl-PL" sz="2000" dirty="0"/>
              <a:t>. Parametry jakości wody muszą mieścić się w odpowiednim zakresie, który umożliwia utrzymanie normalnej aktywności i fizjologii danego gatunku, z wyjątkiem sytuacji nadzwyczajnych, w których hodowcy nie są w stanie zarządzać niektórymi parametrami</a:t>
            </a:r>
          </a:p>
          <a:p>
            <a:r>
              <a:rPr lang="pl-PL" sz="2000" dirty="0"/>
              <a:t>Parametry jakości wody muszą uwzględniać również fakt, że wymagania poszczególnych gatunków mogą różnić się w zależności od różnych etapów życia – np. w przypadku larw, osobników młodocianych, osobników dorosłych – lub w zależności od stanu fizjologicznego</a:t>
            </a:r>
          </a:p>
          <a:p>
            <a:r>
              <a:rPr lang="pl-PL" sz="2000" dirty="0"/>
              <a:t>Amoniak i azotyny są bardzo toksyczne dla ryb i należy unikać sytuacji, w których ich akumulacja osiągnie poziom szkodliwy. </a:t>
            </a:r>
          </a:p>
        </p:txBody>
      </p:sp>
    </p:spTree>
    <p:extLst>
      <p:ext uri="{BB962C8B-B14F-4D97-AF65-F5344CB8AC3E}">
        <p14:creationId xmlns:p14="http://schemas.microsoft.com/office/powerpoint/2010/main" val="248816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 (sala konferencyjna)">
  <a:themeElements>
    <a:clrScheme name="Niebieski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Jon (sala konferencyjna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 (sala konferencyjna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730</TotalTime>
  <Words>2172</Words>
  <Application>Microsoft Office PowerPoint</Application>
  <PresentationFormat>Niestandardowy</PresentationFormat>
  <Paragraphs>170</Paragraphs>
  <Slides>37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38" baseType="lpstr">
      <vt:lpstr>Jon (sala konferencyjna)</vt:lpstr>
      <vt:lpstr>Dobrostan ryb jak uniknąć problemów</vt:lpstr>
      <vt:lpstr>Dobrostan</vt:lpstr>
      <vt:lpstr>Dobrostan - „pięć wolności”</vt:lpstr>
      <vt:lpstr>WAGA DOBROSTANU</vt:lpstr>
      <vt:lpstr>Platforma ds. Dobrostanu Zwierząt</vt:lpstr>
      <vt:lpstr>W KRAJU</vt:lpstr>
      <vt:lpstr>WYTYCZNE DOTYCZĄCE JAKOŚCI  WODY I CZYNNOŚCI WYKONYWANYCH  WOBEC RYB SŁUŻĄCE ZAPEWNIENIU  DOBROSTANU RYB UTRZYMYWANYCH  W GOSPODARSTWIE RYBACKIM  Utworzona z własnej inicjatywy grupa ds. ryb w ramach unijnej platformy ds. dobrostanu zwierząt  </vt:lpstr>
      <vt:lpstr>Prezentacja programu PowerPoint</vt:lpstr>
      <vt:lpstr>JAKOŚĆ WODY</vt:lpstr>
      <vt:lpstr>JAKOŚĆ WODY</vt:lpstr>
      <vt:lpstr>JAKOŚĆ WODY</vt:lpstr>
      <vt:lpstr>PODMIOTY</vt:lpstr>
      <vt:lpstr>PODMIOTY</vt:lpstr>
      <vt:lpstr>PODMIOTY</vt:lpstr>
      <vt:lpstr>WNIOSKI </vt:lpstr>
      <vt:lpstr>Ochrona zwierząt</vt:lpstr>
      <vt:lpstr>Definicje</vt:lpstr>
      <vt:lpstr>Art.  6.   1.  Zabrania się zabijania zwierząt, z wyjątkiem: </vt:lpstr>
      <vt:lpstr>1a.  Zabrania się znęcania nad zwierzętami. </vt:lpstr>
      <vt:lpstr>ZNĘCANIE SIĘ – INTERPRETACJA SĄDOWA</vt:lpstr>
      <vt:lpstr>Nadzór nad przestrzeganiem przepisów o ochronie zwierząt </vt:lpstr>
      <vt:lpstr>Art.  33.  [Warunki uśmiercania zwierząt]</vt:lpstr>
      <vt:lpstr>ROZPORZĄDZENIE RADY (WE) NR 1099/2009 z dnia 24 września 2009 r. w sprawie ochrony zwierząt podczas ich uśmiercania </vt:lpstr>
      <vt:lpstr>1099/2009</vt:lpstr>
      <vt:lpstr>WYTYCZNE GLW</vt:lpstr>
      <vt:lpstr>WYTYCZNE GLW</vt:lpstr>
      <vt:lpstr>czynniki stresogenne w trakcie sprzedaży ryb </vt:lpstr>
      <vt:lpstr>Art. 35 - przestępstwo</vt:lpstr>
      <vt:lpstr>Art. 35 - przestępstwo</vt:lpstr>
      <vt:lpstr>Art.  37b.  [Naruszenie przepisów transporcie zwierząt] - wykroczenie </vt:lpstr>
      <vt:lpstr>Wyrok Sądu Najwyższego z dnia 13 grudnia 2016 r. II KK 281/16Transportowanie ryb poza środowiskiem wodnym jako znęcanie nad zwierzętami. </vt:lpstr>
      <vt:lpstr>MEDIA </vt:lpstr>
      <vt:lpstr>MEDIA (TVN/WP)</vt:lpstr>
      <vt:lpstr> MEDIA (WP 23.12.2019)  </vt:lpstr>
      <vt:lpstr>Prezentacja programu PowerPoint</vt:lpstr>
      <vt:lpstr>Prezentacja programu PowerPoint</vt:lpstr>
      <vt:lpstr>Dziękuję za uwagę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sekretariat PIW Bielsko-Biała</dc:creator>
  <cp:lastModifiedBy>LGR-DYREKTOR</cp:lastModifiedBy>
  <cp:revision>32</cp:revision>
  <dcterms:created xsi:type="dcterms:W3CDTF">2023-03-03T08:20:19Z</dcterms:created>
  <dcterms:modified xsi:type="dcterms:W3CDTF">2023-03-24T08:29:37Z</dcterms:modified>
</cp:coreProperties>
</file>