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73" r:id="rId2"/>
  </p:sldMasterIdLst>
  <p:notesMasterIdLst>
    <p:notesMasterId r:id="rId25"/>
  </p:notesMasterIdLst>
  <p:handoutMasterIdLst>
    <p:handoutMasterId r:id="rId26"/>
  </p:handoutMasterIdLst>
  <p:sldIdLst>
    <p:sldId id="256" r:id="rId3"/>
    <p:sldId id="384" r:id="rId4"/>
    <p:sldId id="382" r:id="rId5"/>
    <p:sldId id="383" r:id="rId6"/>
    <p:sldId id="387" r:id="rId7"/>
    <p:sldId id="391" r:id="rId8"/>
    <p:sldId id="385" r:id="rId9"/>
    <p:sldId id="386" r:id="rId10"/>
    <p:sldId id="390" r:id="rId11"/>
    <p:sldId id="392" r:id="rId12"/>
    <p:sldId id="389" r:id="rId13"/>
    <p:sldId id="393" r:id="rId14"/>
    <p:sldId id="394" r:id="rId15"/>
    <p:sldId id="395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363" r:id="rId24"/>
  </p:sldIdLst>
  <p:sldSz cx="9144000" cy="6858000" type="screen4x3"/>
  <p:notesSz cx="6858000" cy="97377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asz Kulikowski" initials="T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F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>
        <p:scale>
          <a:sx n="70" d="100"/>
          <a:sy n="70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ulikowski\Downloads\szybki%20karp%20etap%20I%20ilosciowo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kulikowski\Downloads\szybki%20karp%20etap%20I%20ilosciowo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Znajomość pojęcia k.ł.d.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0222287839020123"/>
          <c:y val="0.16784740449110527"/>
          <c:w val="0.40666535433070866"/>
          <c:h val="0.6777755905511810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7B-4E42-964F-1A3D67B267C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7B-4E42-964F-1A3D67B267C8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7B-4E42-964F-1A3D67B267C8}"/>
              </c:ext>
            </c:extLst>
          </c:dPt>
          <c:cat>
            <c:strRef>
              <c:f>Sheet1!$B$351:$B$353</c:f>
              <c:strCache>
                <c:ptCount val="3"/>
                <c:pt idx="0">
                  <c:v>Tak, znam to sformułowanie</c:v>
                </c:pt>
                <c:pt idx="1">
                  <c:v>Nie jestem pewny(a)</c:v>
                </c:pt>
                <c:pt idx="2">
                  <c:v>Nie znam</c:v>
                </c:pt>
              </c:strCache>
            </c:strRef>
          </c:cat>
          <c:val>
            <c:numRef>
              <c:f>Sheet1!$C$351:$C$353</c:f>
              <c:numCache>
                <c:formatCode>###0.0%</c:formatCode>
                <c:ptCount val="3"/>
                <c:pt idx="0">
                  <c:v>0.39700374531835209</c:v>
                </c:pt>
                <c:pt idx="1">
                  <c:v>0.35205992509363299</c:v>
                </c:pt>
                <c:pt idx="2">
                  <c:v>0.25093632958801498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7B-4E42-964F-1A3D67B26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Krótkie łańcuchy dostaw, to...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Sheet1!$B$369:$B$371</c:f>
              <c:strCache>
                <c:ptCount val="3"/>
                <c:pt idx="0">
                  <c:v>Wyeliminowanie pośredników, bezpośrednie zakupy konsumentów u producenta (rolnika, rybaka)</c:v>
                </c:pt>
                <c:pt idx="1">
                  <c:v>Handel produktami wyprodukowanymi w naszym kraju</c:v>
                </c:pt>
                <c:pt idx="2">
                  <c:v>Eliminowanie handlu przez duże sieci handlowe, zakup od lokalnego dostawcy (rolnik, rybak, tradycyjny sklep rybny ...)</c:v>
                </c:pt>
              </c:strCache>
            </c:strRef>
          </c:cat>
          <c:val>
            <c:numRef>
              <c:f>Sheet1!$C$369:$C$371</c:f>
              <c:numCache>
                <c:formatCode>###0.0%</c:formatCode>
                <c:ptCount val="3"/>
                <c:pt idx="0">
                  <c:v>0.72499999999999998</c:v>
                </c:pt>
                <c:pt idx="1">
                  <c:v>0.17249999999999999</c:v>
                </c:pt>
                <c:pt idx="2">
                  <c:v>0.34499999999999997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CD-440E-9716-D432EBD11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673216"/>
        <c:axId val="33674752"/>
      </c:barChart>
      <c:catAx>
        <c:axId val="3367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674752"/>
        <c:crosses val="autoZero"/>
        <c:auto val="1"/>
        <c:lblAlgn val="ctr"/>
        <c:lblOffset val="100"/>
        <c:noMultiLvlLbl val="0"/>
      </c:catAx>
      <c:valAx>
        <c:axId val="33674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367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3-09T05:54:54.91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96FEE7-DA35-469F-9A8D-1F0AF3A0A3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6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30250"/>
            <a:ext cx="4867275" cy="3651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5975"/>
            <a:ext cx="54864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8775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18987D-E3BF-4F06-9294-C2AFF11241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174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/>
              <a:t>Czym jest promocja</a:t>
            </a: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8B65F-66E8-4F3F-B5CA-D11D66A58D1F}" type="slidenum">
              <a:rPr lang="pl-PL" smtClean="0"/>
              <a:pPr/>
              <a:t>1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C4F32-F681-425F-B674-6B53AAD8DC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EC8D-2E9E-4E96-87F3-8CB6DB9B58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C71BE-6E31-4182-B17E-99F7BE11AD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E1BB3-87D2-4FA0-8C86-E8FFBFB620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ytuł, 2 elementy zawartości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04C4E-8807-4B08-BC8B-7BD7750D9F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90880-F293-44D2-A485-D39480820D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FFDDC-7F34-4B35-A596-5842F1356B1C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0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710C4-2BF9-45A1-9408-31BAA2155D3B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1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D3A1-A91B-4681-BEB8-757009146582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959E5-B01D-4B47-9502-D7F69934631B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13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F677-2CE0-4BBE-B623-C8B2BC8E18CA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8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1108-1624-49A9-9189-434AA9A4FD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33C0-E5A7-4F51-B9FC-854991C59992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03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1B3C5-68DA-4A85-973D-F71FC55A9D74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556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02F6F-62C5-47F6-9564-290A46168899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45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4C00-72B8-4F18-9470-DF93E75CC6ED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75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42181-689E-429D-850A-D7664B281BB7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341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B69A-BF65-4763-93A1-7BAC8956DF21}" type="slidenum">
              <a:rPr lang="pl-PL" altLang="pl-PL">
                <a:solidFill>
                  <a:srgbClr val="333333"/>
                </a:solidFill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51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897BB-F209-46EE-8470-506BCE4D9E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F1C1-5387-40E4-A62B-18519A7CE6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41F76-D5B9-41B0-AE70-5D1E0C38BE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C74A-2854-43A9-9B0B-D0A0177614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29BA8-6BC0-46B9-BD1C-FF061B4B47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EC7B-DCB7-4B03-9BC1-8032ACDAB8E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65F36-5DD2-43FD-8A11-A421229126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 b="-33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6C17D9-BD50-4208-BB83-0678FF55CC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>
              <a:solidFill>
                <a:srgbClr val="333333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C6891E7-4610-4FC5-AB27-F70F6F95E3EF}" type="slidenum">
              <a:rPr lang="pl-PL" altLang="pl-PL">
                <a:solidFill>
                  <a:srgbClr val="333333"/>
                </a:solidFill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pl-PL" altLang="pl-PL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88640"/>
            <a:ext cx="8229600" cy="2400627"/>
          </a:xfrm>
        </p:spPr>
        <p:txBody>
          <a:bodyPr/>
          <a:lstStyle/>
          <a:p>
            <a:pPr algn="l" eaLnBrk="1" hangingPunct="1"/>
            <a:r>
              <a:rPr lang="pl-PL" sz="3600" dirty="0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pl-PL" sz="36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pl-PL" sz="3600" dirty="0" smtClean="0">
                <a:solidFill>
                  <a:srgbClr val="FF6600"/>
                </a:solidFill>
                <a:latin typeface="Arial Black" pitchFamily="34" charset="0"/>
              </a:rPr>
              <a:t>             </a:t>
            </a:r>
            <a: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  <a:t>Media </a:t>
            </a:r>
            <a: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  <a:t>2022 o karpiu </a:t>
            </a:r>
            <a:b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  <a:t>               – </a:t>
            </a:r>
            <a: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  <a:t>za a nawet przeciw</a:t>
            </a:r>
            <a:b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rgbClr val="FF6600"/>
                </a:solidFill>
                <a:latin typeface="Arial Black" pitchFamily="34" charset="0"/>
              </a:rPr>
              <a:t>              </a:t>
            </a:r>
            <a:r>
              <a:rPr lang="pl-PL" sz="1600" dirty="0">
                <a:solidFill>
                  <a:srgbClr val="FF6600"/>
                </a:solidFill>
                <a:latin typeface="Arial Black" pitchFamily="34" charset="0"/>
              </a:rPr>
              <a:t> </a:t>
            </a: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>  </a:t>
            </a: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>Zbigniew Szczepański</a:t>
            </a:r>
            <a:b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>głos w dyskusji: Tomasz Kulikowski – Morski Instytut Rybacki</a:t>
            </a:r>
            <a:b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>                                                              </a:t>
            </a: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>Państwowy Instytut Badawczy</a:t>
            </a: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> </a:t>
            </a: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</a:br>
            <a: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  <a:t/>
            </a:r>
            <a:br>
              <a:rPr lang="pl-PL" sz="1600" dirty="0" smtClean="0">
                <a:solidFill>
                  <a:srgbClr val="FF6600"/>
                </a:solidFill>
                <a:latin typeface="Arial Black" pitchFamily="34" charset="0"/>
              </a:rPr>
            </a:br>
            <a:endParaRPr lang="pl-PL" sz="1600" dirty="0" smtClean="0">
              <a:solidFill>
                <a:srgbClr val="FF6600"/>
              </a:solidFill>
              <a:latin typeface="Arial Black" pitchFamily="34" charset="0"/>
            </a:endParaRPr>
          </a:p>
        </p:txBody>
      </p:sp>
      <p:pic>
        <p:nvPicPr>
          <p:cNvPr id="2056" name="Picture 5" descr="logo- MG - 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0824" y="2564904"/>
            <a:ext cx="2100341" cy="2169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F:\Zgranie z kompa1\2022-Kampania\ARIMR\Krótki Łańcuch\Wdrażanie\Konferencje\Listopad 2022\Loga\logo_KWKL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2661275"/>
            <a:ext cx="11430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tytuł 2">
            <a:extLst>
              <a:ext uri="{FF2B5EF4-FFF2-40B4-BE49-F238E27FC236}">
                <a16:creationId xmlns:a16="http://schemas.microsoft.com/office/drawing/2014/main" xmlns="" id="{2C4635A0-6E9C-BEF6-DDB0-304C510109A8}"/>
              </a:ext>
            </a:extLst>
          </p:cNvPr>
          <p:cNvSpPr txBox="1">
            <a:spLocks/>
          </p:cNvSpPr>
          <p:nvPr/>
        </p:nvSpPr>
        <p:spPr>
          <a:xfrm>
            <a:off x="-1" y="4421875"/>
            <a:ext cx="9144000" cy="1107971"/>
          </a:xfrm>
          <a:prstGeom prst="rect">
            <a:avLst/>
          </a:prstGeom>
          <a:solidFill>
            <a:schemeClr val="tx1"/>
          </a:solidFill>
        </p:spPr>
        <p:txBody>
          <a:bodyPr anchorCtr="1">
            <a:noAutofit/>
          </a:bodyPr>
          <a:lstStyle>
            <a:lvl1pPr marL="285750" marR="0" lvl="0" indent="-285750" algn="l" defTabSz="4572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20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8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2pPr>
            <a:lvl3pPr marL="1200150" marR="0" lvl="2" indent="-285750" algn="l" defTabSz="457200" rtl="0" fontAlgn="auto" hangingPunct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6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3pPr>
            <a:lvl4pPr marL="1543050" marR="0" lvl="3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4pPr>
            <a:lvl5pPr marL="2000250" marR="0" lvl="4" indent="-171450" algn="l" defTabSz="4572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rgbClr val="FFFFFF"/>
              </a:buClr>
              <a:buSzPct val="80000"/>
              <a:buFont typeface="Wingdings 3" pitchFamily="18"/>
              <a:buChar char=""/>
              <a:tabLst/>
              <a:defRPr lang="pl-PL" sz="1400" b="0" i="0" u="none" strike="noStrike" kern="1200" cap="none" spc="0" baseline="0">
                <a:solidFill>
                  <a:srgbClr val="0F496F"/>
                </a:solidFill>
                <a:uFillTx/>
                <a:latin typeface="Century Gothic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>
              <a:spcAft>
                <a:spcPts val="1000"/>
              </a:spcAft>
              <a:buFont typeface="Wingdings 3" pitchFamily="18"/>
              <a:buNone/>
            </a:pPr>
            <a:r>
              <a:rPr sz="2800" b="1" i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Karp w krótkim łańcuchu dostaw - teraźniejszość</a:t>
            </a:r>
            <a:endParaRPr sz="2800" b="1" i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indent="0" algn="ctr" eaLnBrk="1">
              <a:spcAft>
                <a:spcPts val="1000"/>
              </a:spcAft>
              <a:buFont typeface="Wingdings 3" pitchFamily="18"/>
              <a:buNone/>
            </a:pPr>
            <a:r>
              <a:rPr sz="18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Korytnica, 09 – 10.03.2023 r.</a:t>
            </a:r>
          </a:p>
        </p:txBody>
      </p:sp>
      <p:pic>
        <p:nvPicPr>
          <p:cNvPr id="10" name="Picture 2" descr="C:\Users\LGR-DYREKTOR\Downloads\logotypy_UNI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67" y="5532572"/>
            <a:ext cx="7128792" cy="13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Ci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53155"/>
            <a:ext cx="5857916" cy="6804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TIK TOK – 1,8 mln odsłon</a:t>
            </a:r>
            <a:endParaRPr lang="pl-PL" b="1" dirty="0"/>
          </a:p>
        </p:txBody>
      </p:sp>
      <p:pic>
        <p:nvPicPr>
          <p:cNvPr id="6" name="Symbol zastępczy zawartości 5" descr="Argentyna-Francj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7" y="1714488"/>
            <a:ext cx="5715041" cy="4411675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2060575"/>
            <a:ext cx="7772400" cy="1470025"/>
          </a:xfrm>
        </p:spPr>
        <p:txBody>
          <a:bodyPr/>
          <a:lstStyle/>
          <a:p>
            <a:pPr eaLnBrk="1" hangingPunct="1"/>
            <a:r>
              <a:rPr lang="pl-PL" sz="4800" dirty="0" smtClean="0">
                <a:solidFill>
                  <a:schemeClr val="bg1"/>
                </a:solidFill>
              </a:rPr>
              <a:t>Motywatory i bariery nabywania karpia </a:t>
            </a:r>
            <a:br>
              <a:rPr lang="pl-PL" sz="4800" dirty="0" smtClean="0">
                <a:solidFill>
                  <a:schemeClr val="bg1"/>
                </a:solidFill>
              </a:rPr>
            </a:br>
            <a:r>
              <a:rPr lang="pl-PL" sz="4800" dirty="0" smtClean="0">
                <a:solidFill>
                  <a:schemeClr val="bg1"/>
                </a:solidFill>
              </a:rPr>
              <a:t>w krótkim łańcuchu dostaw</a:t>
            </a:r>
            <a:endParaRPr lang="pl-PL" altLang="pl-PL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607501"/>
      </p:ext>
    </p:extLst>
  </p:cSld>
  <p:clrMapOvr>
    <a:masterClrMapping/>
  </p:clrMapOvr>
  <p:transition advTm="244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 smtClean="0">
                <a:latin typeface="Arial" panose="020B0604020202020204" pitchFamily="34" charset="0"/>
              </a:rPr>
              <a:t>Znajomość pojęcia „krótkie łańcuchy dostaw”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08687"/>
              </p:ext>
            </p:extLst>
          </p:nvPr>
        </p:nvGraphicFramePr>
        <p:xfrm>
          <a:off x="305037" y="1497044"/>
          <a:ext cx="4266962" cy="1355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3534">
                  <a:extLst>
                    <a:ext uri="{9D8B030D-6E8A-4147-A177-3AD203B41FA5}">
                      <a16:colId xmlns:a16="http://schemas.microsoft.com/office/drawing/2014/main" xmlns="" val="857124386"/>
                    </a:ext>
                  </a:extLst>
                </a:gridCol>
                <a:gridCol w="1373534">
                  <a:extLst>
                    <a:ext uri="{9D8B030D-6E8A-4147-A177-3AD203B41FA5}">
                      <a16:colId xmlns:a16="http://schemas.microsoft.com/office/drawing/2014/main" xmlns="" val="2845667597"/>
                    </a:ext>
                  </a:extLst>
                </a:gridCol>
                <a:gridCol w="821869">
                  <a:extLst>
                    <a:ext uri="{9D8B030D-6E8A-4147-A177-3AD203B41FA5}">
                      <a16:colId xmlns:a16="http://schemas.microsoft.com/office/drawing/2014/main" xmlns="" val="108580631"/>
                    </a:ext>
                  </a:extLst>
                </a:gridCol>
                <a:gridCol w="698025">
                  <a:extLst>
                    <a:ext uri="{9D8B030D-6E8A-4147-A177-3AD203B41FA5}">
                      <a16:colId xmlns:a16="http://schemas.microsoft.com/office/drawing/2014/main" xmlns="" val="3367810603"/>
                    </a:ext>
                  </a:extLst>
                </a:gridCol>
              </a:tblGrid>
              <a:tr h="340729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>
                          <a:effectLst/>
                        </a:rPr>
                        <a:t>% z N w kolumnie</a:t>
                      </a:r>
                      <a:endParaRPr lang="pl-PL" sz="9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900" u="none" strike="noStrike">
                          <a:effectLst/>
                        </a:rPr>
                        <a:t>Liczebność</a:t>
                      </a:r>
                      <a:endParaRPr lang="pl-PL" sz="9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3096247561"/>
                  </a:ext>
                </a:extLst>
              </a:tr>
              <a:tr h="351267">
                <a:tc rowSpan="4">
                  <a:txBody>
                    <a:bodyPr/>
                    <a:lstStyle/>
                    <a:p>
                      <a:pPr algn="l" fontAlgn="t"/>
                      <a:r>
                        <a:rPr lang="pl-PL" sz="900" u="none" strike="noStrike">
                          <a:effectLst/>
                        </a:rPr>
                        <a:t>P10. Czy spotkałe(a)ś się z nazwą krótkie łańcuchy dostaw w odniesieniu do handlu produktami rolnymi, rybami i inną żywnością?</a:t>
                      </a:r>
                      <a:endParaRPr lang="pl-PL" sz="9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u="none" strike="noStrike">
                          <a:effectLst/>
                        </a:rPr>
                        <a:t>Tak, znam to sformułowanie</a:t>
                      </a:r>
                      <a:endParaRPr lang="pl-PL" sz="9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>
                          <a:effectLst/>
                        </a:rPr>
                        <a:t>39,7%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>
                          <a:effectLst/>
                        </a:rPr>
                        <a:t>212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35795829"/>
                  </a:ext>
                </a:extLst>
              </a:tr>
              <a:tr h="22129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u="none" strike="noStrike">
                          <a:effectLst/>
                        </a:rPr>
                        <a:t>Nie jestem pewny(a)</a:t>
                      </a:r>
                      <a:endParaRPr lang="pl-PL" sz="9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>
                          <a:effectLst/>
                        </a:rPr>
                        <a:t>35,2%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>
                          <a:effectLst/>
                        </a:rPr>
                        <a:t>188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147601105"/>
                  </a:ext>
                </a:extLst>
              </a:tr>
              <a:tr h="22129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u="none" strike="noStrike">
                          <a:effectLst/>
                        </a:rPr>
                        <a:t>Nie znam</a:t>
                      </a:r>
                      <a:endParaRPr lang="pl-PL" sz="9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>
                          <a:effectLst/>
                        </a:rPr>
                        <a:t>25,1%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>
                          <a:effectLst/>
                        </a:rPr>
                        <a:t>134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309098967"/>
                  </a:ext>
                </a:extLst>
              </a:tr>
              <a:tr h="22129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900" u="none" strike="noStrike">
                          <a:effectLst/>
                        </a:rPr>
                        <a:t>Ogółem</a:t>
                      </a:r>
                      <a:endParaRPr lang="pl-PL" sz="9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>
                          <a:effectLst/>
                        </a:rPr>
                        <a:t>100,0%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900" u="none" strike="noStrike" dirty="0">
                          <a:effectLst/>
                        </a:rPr>
                        <a:t>534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4152484589"/>
                  </a:ext>
                </a:extLst>
              </a:tr>
            </a:tbl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08220"/>
              </p:ext>
            </p:extLst>
          </p:nvPr>
        </p:nvGraphicFramePr>
        <p:xfrm>
          <a:off x="304324" y="3047110"/>
          <a:ext cx="4267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213155"/>
              </p:ext>
            </p:extLst>
          </p:nvPr>
        </p:nvGraphicFramePr>
        <p:xfrm>
          <a:off x="5004048" y="1446758"/>
          <a:ext cx="3744416" cy="3926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6879478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 smtClean="0">
                <a:latin typeface="Arial" panose="020B0604020202020204" pitchFamily="34" charset="0"/>
              </a:rPr>
              <a:t>Znajomość pojęcia „krótkie łańcuchy dostaw”</a:t>
            </a:r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4168945" y="2135525"/>
            <a:ext cx="4464496" cy="517692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 smtClean="0">
                <a:solidFill>
                  <a:srgbClr val="333333"/>
                </a:solidFill>
              </a:rPr>
              <a:t>Prosto </a:t>
            </a:r>
            <a:r>
              <a:rPr lang="pl-PL" sz="1200" b="1" i="1" dirty="0">
                <a:solidFill>
                  <a:srgbClr val="333333"/>
                </a:solidFill>
              </a:rPr>
              <a:t>od producenta na stół</a:t>
            </a:r>
            <a:r>
              <a:rPr lang="pl-PL" sz="1200" i="1" dirty="0">
                <a:solidFill>
                  <a:srgbClr val="333333"/>
                </a:solidFill>
              </a:rPr>
              <a:t>. Bez wielu pośredników. Czym szybciej na stół tym lepiej</a:t>
            </a:r>
            <a:r>
              <a:rPr lang="pl-PL" sz="1200" i="1" dirty="0" smtClean="0">
                <a:solidFill>
                  <a:srgbClr val="333333"/>
                </a:solidFill>
              </a:rPr>
              <a:t>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5" name="Objaśnienie prostokątne zaokrąglone 4"/>
          <p:cNvSpPr/>
          <p:nvPr/>
        </p:nvSpPr>
        <p:spPr>
          <a:xfrm>
            <a:off x="611560" y="2913181"/>
            <a:ext cx="5064732" cy="764815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>
                <a:solidFill>
                  <a:srgbClr val="333333"/>
                </a:solidFill>
              </a:rPr>
              <a:t>Ryby są produktem, który się szybko psuje, więc trzeba uważać na niego</a:t>
            </a:r>
            <a:r>
              <a:rPr lang="pl-PL" sz="1200" i="1" dirty="0">
                <a:solidFill>
                  <a:srgbClr val="333333"/>
                </a:solidFill>
              </a:rPr>
              <a:t>. Nie można zmieniać mu warunków przechowywania. Musi być cały czas w chłodzie</a:t>
            </a:r>
            <a:r>
              <a:rPr lang="pl-PL" sz="1200" i="1" dirty="0" smtClean="0">
                <a:solidFill>
                  <a:srgbClr val="333333"/>
                </a:solidFill>
              </a:rPr>
              <a:t>.” [Brzeszcze]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7" name="Objaśnienie prostokątne zaokrąglone 6"/>
          <p:cNvSpPr/>
          <p:nvPr/>
        </p:nvSpPr>
        <p:spPr>
          <a:xfrm>
            <a:off x="3732269" y="4126713"/>
            <a:ext cx="4954531" cy="598431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 smtClean="0">
                <a:solidFill>
                  <a:srgbClr val="333333"/>
                </a:solidFill>
              </a:rPr>
              <a:t>Makro czy Selgros </a:t>
            </a:r>
            <a:r>
              <a:rPr lang="pl-PL" sz="1200" i="1" dirty="0" smtClean="0">
                <a:solidFill>
                  <a:srgbClr val="333333"/>
                </a:solidFill>
              </a:rPr>
              <a:t>(…) </a:t>
            </a:r>
            <a:r>
              <a:rPr lang="pl-PL" sz="1200" i="1" dirty="0">
                <a:solidFill>
                  <a:srgbClr val="333333"/>
                </a:solidFill>
              </a:rPr>
              <a:t>Tam jest taki duży przerób tego, że tam one się nie mają kiedy </a:t>
            </a:r>
            <a:r>
              <a:rPr lang="pl-PL" sz="1200" i="1" dirty="0" err="1" smtClean="0">
                <a:solidFill>
                  <a:srgbClr val="333333"/>
                </a:solidFill>
              </a:rPr>
              <a:t>znieświeżyć</a:t>
            </a:r>
            <a:r>
              <a:rPr lang="pl-PL" sz="1200" i="1" dirty="0" smtClean="0">
                <a:solidFill>
                  <a:srgbClr val="333333"/>
                </a:solidFill>
              </a:rPr>
              <a:t>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50257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 smtClean="0">
                <a:latin typeface="Arial" panose="020B0604020202020204" pitchFamily="34" charset="0"/>
              </a:rPr>
              <a:t>Co nas motywuje do zakupu karpia w </a:t>
            </a:r>
            <a:r>
              <a:rPr lang="pl-PL" altLang="pl-PL" sz="2800" dirty="0" err="1" smtClean="0">
                <a:latin typeface="Arial" panose="020B0604020202020204" pitchFamily="34" charset="0"/>
              </a:rPr>
              <a:t>k.ł.d</a:t>
            </a:r>
            <a:r>
              <a:rPr lang="pl-PL" altLang="pl-PL" sz="2800" dirty="0" smtClean="0">
                <a:latin typeface="Arial" panose="020B0604020202020204" pitchFamily="34" charset="0"/>
              </a:rPr>
              <a:t>.?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42133"/>
              </p:ext>
            </p:extLst>
          </p:nvPr>
        </p:nvGraphicFramePr>
        <p:xfrm>
          <a:off x="611560" y="1124744"/>
          <a:ext cx="3312369" cy="48245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4792">
                  <a:extLst>
                    <a:ext uri="{9D8B030D-6E8A-4147-A177-3AD203B41FA5}">
                      <a16:colId xmlns:a16="http://schemas.microsoft.com/office/drawing/2014/main" xmlns="" val="3976938001"/>
                    </a:ext>
                  </a:extLst>
                </a:gridCol>
                <a:gridCol w="1274792">
                  <a:extLst>
                    <a:ext uri="{9D8B030D-6E8A-4147-A177-3AD203B41FA5}">
                      <a16:colId xmlns:a16="http://schemas.microsoft.com/office/drawing/2014/main" xmlns="" val="1232110347"/>
                    </a:ext>
                  </a:extLst>
                </a:gridCol>
                <a:gridCol w="762785">
                  <a:extLst>
                    <a:ext uri="{9D8B030D-6E8A-4147-A177-3AD203B41FA5}">
                      <a16:colId xmlns:a16="http://schemas.microsoft.com/office/drawing/2014/main" xmlns="" val="3031388063"/>
                    </a:ext>
                  </a:extLst>
                </a:gridCol>
              </a:tblGrid>
              <a:tr h="278232">
                <a:tc rowSpan="11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P12. Zaletami (walorami) Krótkiego łańcucha dostaw karpia są według mnie przede wszystkim: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Lepsza, gwarantowana świeżość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60,3%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3786845209"/>
                  </a:ext>
                </a:extLst>
              </a:tr>
              <a:tr h="27823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Pewność skąd pochodzi produkt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50,4%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1379386795"/>
                  </a:ext>
                </a:extLst>
              </a:tr>
              <a:tr h="5481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Większa wiarygodność produktu, pewność jego składu, braku sztucznych dodatków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32,0%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3720245635"/>
                  </a:ext>
                </a:extLst>
              </a:tr>
              <a:tr h="1585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Niższa cena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41,6%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1787796144"/>
                  </a:ext>
                </a:extLst>
              </a:tr>
              <a:tr h="4256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Forma przetworzenia, której nie ma w dużych sklepach (np. karp żywy)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18,5%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507007560"/>
                  </a:ext>
                </a:extLst>
              </a:tr>
              <a:tr h="66775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To, że daję utrzymanie, pozwalam zarobić polskiemu producentowi, a nie obcym firmom, importerom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41,0%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2060343304"/>
                  </a:ext>
                </a:extLst>
              </a:tr>
              <a:tr h="7873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To, że dokonuję zakupów w sposób przyjazny na środowiska (mniej transportu, mniej opakowań, mniejszy ślad węgl.)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38,6%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1474922758"/>
                  </a:ext>
                </a:extLst>
              </a:tr>
              <a:tr h="5481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To, że mam (w gospodarstwie lub na bazarze) bezpośredni kontakt z producentem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28,1%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2573777465"/>
                  </a:ext>
                </a:extLst>
              </a:tr>
              <a:tr h="1585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Bezpośrednia promocja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15,7%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3049395372"/>
                  </a:ext>
                </a:extLst>
              </a:tr>
              <a:tr h="42569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Klimat świąteczny, zwłaszcza podczas sprzedaży wigilijnej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14,8%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254629576"/>
                  </a:ext>
                </a:extLst>
              </a:tr>
              <a:tr h="54811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Lepsza jakość ryb i produktów rybnych (bezpieczny skład bez chemii)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41,4%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20" marR="5220" marT="5220" marB="0"/>
                </a:tc>
                <a:extLst>
                  <a:ext uri="{0D108BD9-81ED-4DB2-BD59-A6C34878D82A}">
                    <a16:rowId xmlns:a16="http://schemas.microsoft.com/office/drawing/2014/main" xmlns="" val="1117527813"/>
                  </a:ext>
                </a:extLst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5796136" y="1864977"/>
            <a:ext cx="2965708" cy="2551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003A7F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1 – gwarancja jakości i świeżości</a:t>
            </a:r>
            <a:endParaRPr lang="pl-PL" sz="1400" dirty="0" smtClean="0">
              <a:solidFill>
                <a:srgbClr val="003A7F">
                  <a:lumMod val="60000"/>
                  <a:lumOff val="4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003A7F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2 – wiarygodność produktu i gwarancja pochodzenia</a:t>
            </a:r>
            <a:endParaRPr lang="pl-PL" sz="1400" dirty="0" smtClean="0">
              <a:solidFill>
                <a:srgbClr val="003A7F">
                  <a:lumMod val="60000"/>
                  <a:lumOff val="4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3 – patriotyzm lokalny</a:t>
            </a:r>
            <a:endParaRPr lang="pl-PL" sz="14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4 – niższa cena</a:t>
            </a:r>
            <a:endParaRPr lang="pl-PL" sz="14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5 – przyjazność środowisku</a:t>
            </a:r>
            <a:endParaRPr lang="pl-PL" sz="14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6 – bezpośredni kontakt</a:t>
            </a:r>
            <a:endParaRPr lang="pl-PL" sz="14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7 – dostępność żywego karpia</a:t>
            </a:r>
            <a:endParaRPr lang="pl-PL" sz="14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Łącznik prosty ze strzałką 5"/>
          <p:cNvCxnSpPr/>
          <p:nvPr/>
        </p:nvCxnSpPr>
        <p:spPr>
          <a:xfrm flipV="1">
            <a:off x="5652120" y="1700808"/>
            <a:ext cx="0" cy="2807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4860032" y="18760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80%</a:t>
            </a:r>
            <a:endParaRPr lang="pl-P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868396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20%</a:t>
            </a:r>
            <a:endParaRPr lang="pl-P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67621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 smtClean="0">
                <a:latin typeface="Arial" panose="020B0604020202020204" pitchFamily="34" charset="0"/>
              </a:rPr>
              <a:t>Co nas motywuje do zakupu karpia w </a:t>
            </a:r>
            <a:r>
              <a:rPr lang="pl-PL" altLang="pl-PL" sz="2800" dirty="0" err="1" smtClean="0">
                <a:latin typeface="Arial" panose="020B0604020202020204" pitchFamily="34" charset="0"/>
              </a:rPr>
              <a:t>k.ł.d</a:t>
            </a:r>
            <a:r>
              <a:rPr lang="pl-PL" altLang="pl-PL" sz="2800" dirty="0" smtClean="0">
                <a:latin typeface="Arial" panose="020B0604020202020204" pitchFamily="34" charset="0"/>
              </a:rPr>
              <a:t>.?</a:t>
            </a: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3509256" y="1201614"/>
            <a:ext cx="5148572" cy="1008111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i="1" dirty="0">
                <a:solidFill>
                  <a:srgbClr val="333333"/>
                </a:solidFill>
              </a:rPr>
              <a:t>Ja mam tylko jedną zasadę – </a:t>
            </a:r>
            <a:r>
              <a:rPr lang="pl-PL" sz="1200" b="1" i="1" dirty="0" smtClean="0">
                <a:solidFill>
                  <a:srgbClr val="333333"/>
                </a:solidFill>
              </a:rPr>
              <a:t>muszę tę </a:t>
            </a:r>
            <a:r>
              <a:rPr lang="pl-PL" sz="1200" b="1" i="1" dirty="0">
                <a:solidFill>
                  <a:srgbClr val="333333"/>
                </a:solidFill>
              </a:rPr>
              <a:t>rybę widzieć </a:t>
            </a:r>
            <a:r>
              <a:rPr lang="pl-PL" sz="1200" b="1" i="1" dirty="0" smtClean="0">
                <a:solidFill>
                  <a:srgbClr val="333333"/>
                </a:solidFill>
              </a:rPr>
              <a:t>wcześniej </a:t>
            </a:r>
            <a:r>
              <a:rPr lang="pl-PL" sz="1200" b="1" i="1" dirty="0">
                <a:solidFill>
                  <a:srgbClr val="333333"/>
                </a:solidFill>
              </a:rPr>
              <a:t>jak ona pływa.</a:t>
            </a:r>
            <a:r>
              <a:rPr lang="pl-PL" sz="1200" i="1" dirty="0">
                <a:solidFill>
                  <a:srgbClr val="333333"/>
                </a:solidFill>
              </a:rPr>
              <a:t> Ja mogę jechać po nią do </a:t>
            </a:r>
            <a:r>
              <a:rPr lang="pl-PL" sz="1200" i="1" dirty="0" smtClean="0">
                <a:solidFill>
                  <a:srgbClr val="333333"/>
                </a:solidFill>
              </a:rPr>
              <a:t>Częstochowy, jak </a:t>
            </a:r>
            <a:r>
              <a:rPr lang="pl-PL" sz="1200" i="1" dirty="0">
                <a:solidFill>
                  <a:srgbClr val="333333"/>
                </a:solidFill>
              </a:rPr>
              <a:t>będzie trzeba do Warszawy. Ale </a:t>
            </a:r>
            <a:r>
              <a:rPr lang="pl-PL" sz="1200" i="1" dirty="0" smtClean="0">
                <a:solidFill>
                  <a:srgbClr val="333333"/>
                </a:solidFill>
              </a:rPr>
              <a:t>muszę </a:t>
            </a:r>
            <a:r>
              <a:rPr lang="pl-PL" sz="1200" i="1" dirty="0">
                <a:solidFill>
                  <a:srgbClr val="333333"/>
                </a:solidFill>
              </a:rPr>
              <a:t>jej spojrzeć w oczy i wtedy dopiero może być moja. Jak z </a:t>
            </a:r>
            <a:r>
              <a:rPr lang="pl-PL" sz="1200" i="1" dirty="0" smtClean="0">
                <a:solidFill>
                  <a:srgbClr val="333333"/>
                </a:solidFill>
              </a:rPr>
              <a:t>kobietami.”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1" name="Objaśnienie prostokątne zaokrąglone 10"/>
          <p:cNvSpPr/>
          <p:nvPr/>
        </p:nvSpPr>
        <p:spPr>
          <a:xfrm>
            <a:off x="457200" y="2322273"/>
            <a:ext cx="5148572" cy="742405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i="1" dirty="0">
                <a:solidFill>
                  <a:srgbClr val="333333"/>
                </a:solidFill>
              </a:rPr>
              <a:t>Wolę od sprawdzonych producentów. W </a:t>
            </a:r>
            <a:r>
              <a:rPr lang="pl-PL" sz="1200" i="1" dirty="0" smtClean="0">
                <a:solidFill>
                  <a:srgbClr val="333333"/>
                </a:solidFill>
              </a:rPr>
              <a:t>Złotym </a:t>
            </a:r>
            <a:r>
              <a:rPr lang="pl-PL" sz="1200" i="1" dirty="0">
                <a:solidFill>
                  <a:srgbClr val="333333"/>
                </a:solidFill>
              </a:rPr>
              <a:t>Potoku to </a:t>
            </a:r>
            <a:r>
              <a:rPr lang="pl-PL" sz="1200" i="1" dirty="0" smtClean="0">
                <a:solidFill>
                  <a:srgbClr val="333333"/>
                </a:solidFill>
              </a:rPr>
              <a:t>jest </a:t>
            </a:r>
            <a:r>
              <a:rPr lang="pl-PL" sz="1200" b="1" i="1" dirty="0">
                <a:solidFill>
                  <a:srgbClr val="333333"/>
                </a:solidFill>
              </a:rPr>
              <a:t>hodowla z tradycjami. </a:t>
            </a:r>
            <a:r>
              <a:rPr lang="pl-PL" sz="1200" b="1" i="1" dirty="0" smtClean="0">
                <a:solidFill>
                  <a:srgbClr val="333333"/>
                </a:solidFill>
              </a:rPr>
              <a:t>Marka </a:t>
            </a:r>
            <a:r>
              <a:rPr lang="pl-PL" sz="1200" b="1" i="1" dirty="0">
                <a:solidFill>
                  <a:srgbClr val="333333"/>
                </a:solidFill>
              </a:rPr>
              <a:t>sama w sobie</a:t>
            </a:r>
            <a:r>
              <a:rPr lang="pl-PL" sz="1200" i="1" dirty="0">
                <a:solidFill>
                  <a:srgbClr val="333333"/>
                </a:solidFill>
              </a:rPr>
              <a:t>, jak </a:t>
            </a:r>
            <a:r>
              <a:rPr lang="pl-PL" sz="1200" i="1" dirty="0" err="1" smtClean="0">
                <a:solidFill>
                  <a:srgbClr val="333333"/>
                </a:solidFill>
              </a:rPr>
              <a:t>Wranglery</a:t>
            </a:r>
            <a:r>
              <a:rPr lang="pl-PL" sz="1200" i="1" dirty="0">
                <a:solidFill>
                  <a:srgbClr val="333333"/>
                </a:solidFill>
              </a:rPr>
              <a:t> </a:t>
            </a:r>
            <a:r>
              <a:rPr lang="pl-PL" sz="1200" i="1" dirty="0" smtClean="0">
                <a:solidFill>
                  <a:srgbClr val="333333"/>
                </a:solidFill>
              </a:rPr>
              <a:t>czy Marlboro.”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2" name="Objaśnienie prostokątne zaokrąglone 11"/>
          <p:cNvSpPr/>
          <p:nvPr/>
        </p:nvSpPr>
        <p:spPr>
          <a:xfrm>
            <a:off x="4716016" y="4106200"/>
            <a:ext cx="4032448" cy="720080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„Wspieranie hodowców, </a:t>
            </a:r>
            <a:r>
              <a:rPr lang="pl-PL" sz="1200" b="1" i="1" dirty="0" smtClean="0">
                <a:solidFill>
                  <a:srgbClr val="333333"/>
                </a:solidFill>
              </a:rPr>
              <a:t>żeby nie </a:t>
            </a:r>
            <a:r>
              <a:rPr lang="pl-PL" sz="1200" b="1" i="1" dirty="0">
                <a:solidFill>
                  <a:srgbClr val="333333"/>
                </a:solidFill>
              </a:rPr>
              <a:t>paśli się pośrednicy </a:t>
            </a:r>
            <a:r>
              <a:rPr lang="pl-PL" sz="1200" i="1" dirty="0">
                <a:solidFill>
                  <a:srgbClr val="333333"/>
                </a:solidFill>
              </a:rPr>
              <a:t>po </a:t>
            </a:r>
            <a:r>
              <a:rPr lang="pl-PL" sz="1200" i="1" dirty="0" smtClean="0">
                <a:solidFill>
                  <a:srgbClr val="333333"/>
                </a:solidFill>
              </a:rPr>
              <a:t>drodze. (…) Lepiej </a:t>
            </a:r>
            <a:r>
              <a:rPr lang="pl-PL" sz="1200" i="1" dirty="0">
                <a:solidFill>
                  <a:srgbClr val="333333"/>
                </a:solidFill>
              </a:rPr>
              <a:t>dać </a:t>
            </a:r>
            <a:r>
              <a:rPr lang="pl-PL" sz="1200" i="1" dirty="0" smtClean="0">
                <a:solidFill>
                  <a:srgbClr val="333333"/>
                </a:solidFill>
              </a:rPr>
              <a:t>zarobić naszym </a:t>
            </a:r>
            <a:r>
              <a:rPr lang="pl-PL" sz="1200" i="1" dirty="0">
                <a:solidFill>
                  <a:srgbClr val="333333"/>
                </a:solidFill>
              </a:rPr>
              <a:t>biednym niż </a:t>
            </a:r>
            <a:r>
              <a:rPr lang="pl-PL" sz="1200" i="1" dirty="0" smtClean="0">
                <a:solidFill>
                  <a:srgbClr val="333333"/>
                </a:solidFill>
              </a:rPr>
              <a:t>bogatym </a:t>
            </a:r>
            <a:r>
              <a:rPr lang="pl-PL" sz="1200" i="1" dirty="0">
                <a:solidFill>
                  <a:srgbClr val="333333"/>
                </a:solidFill>
              </a:rPr>
              <a:t>z </a:t>
            </a:r>
            <a:r>
              <a:rPr lang="pl-PL" sz="1200" i="1" dirty="0" smtClean="0">
                <a:solidFill>
                  <a:srgbClr val="333333"/>
                </a:solidFill>
              </a:rPr>
              <a:t>zagranicy.”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4" name="Objaśnienie prostokątne zaokrąglone 13"/>
          <p:cNvSpPr/>
          <p:nvPr/>
        </p:nvSpPr>
        <p:spPr>
          <a:xfrm>
            <a:off x="594214" y="3285237"/>
            <a:ext cx="3997982" cy="684076"/>
          </a:xfrm>
          <a:prstGeom prst="wedgeRoundRectCallout">
            <a:avLst>
              <a:gd name="adj1" fmla="val -54390"/>
              <a:gd name="adj2" fmla="val 6822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 smtClean="0">
                <a:solidFill>
                  <a:srgbClr val="333333"/>
                </a:solidFill>
              </a:rPr>
              <a:t>Wolę </a:t>
            </a:r>
            <a:r>
              <a:rPr lang="pl-PL" sz="1200" b="1" i="1" dirty="0">
                <a:solidFill>
                  <a:srgbClr val="333333"/>
                </a:solidFill>
              </a:rPr>
              <a:t>polskiego karpia niż śródziemnomorską </a:t>
            </a:r>
            <a:r>
              <a:rPr lang="pl-PL" sz="1200" b="1" i="1" dirty="0" smtClean="0">
                <a:solidFill>
                  <a:srgbClr val="333333"/>
                </a:solidFill>
              </a:rPr>
              <a:t>doradę</a:t>
            </a:r>
            <a:r>
              <a:rPr lang="pl-PL" sz="1200" i="1" dirty="0" smtClean="0">
                <a:solidFill>
                  <a:srgbClr val="333333"/>
                </a:solidFill>
              </a:rPr>
              <a:t>, bo </a:t>
            </a:r>
            <a:r>
              <a:rPr lang="pl-PL" sz="1200" i="1" dirty="0">
                <a:solidFill>
                  <a:srgbClr val="333333"/>
                </a:solidFill>
              </a:rPr>
              <a:t>mam przeświadczenie, że musi iść do nas dłużej i jest mniej świeża</a:t>
            </a:r>
            <a:r>
              <a:rPr lang="pl-PL" sz="1200" i="1" dirty="0" smtClean="0">
                <a:solidFill>
                  <a:srgbClr val="333333"/>
                </a:solidFill>
              </a:rPr>
              <a:t>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5" name="Objaśnienie prostokątne zaokrąglone 14"/>
          <p:cNvSpPr/>
          <p:nvPr/>
        </p:nvSpPr>
        <p:spPr>
          <a:xfrm>
            <a:off x="755576" y="4291823"/>
            <a:ext cx="3600400" cy="611593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>
                <a:solidFill>
                  <a:srgbClr val="333333"/>
                </a:solidFill>
              </a:rPr>
              <a:t>Inaczej ta ryba </a:t>
            </a:r>
            <a:r>
              <a:rPr lang="pl-PL" sz="1200" b="1" i="1" dirty="0" smtClean="0">
                <a:solidFill>
                  <a:srgbClr val="333333"/>
                </a:solidFill>
              </a:rPr>
              <a:t>smakuje kiedy jest z hodowli</a:t>
            </a:r>
            <a:r>
              <a:rPr lang="pl-PL" sz="1200" i="1" dirty="0" smtClean="0">
                <a:solidFill>
                  <a:srgbClr val="333333"/>
                </a:solidFill>
              </a:rPr>
              <a:t>. (…)”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8" name="Objaśnienie prostokątne zaokrąglone 17"/>
          <p:cNvSpPr/>
          <p:nvPr/>
        </p:nvSpPr>
        <p:spPr>
          <a:xfrm>
            <a:off x="5148064" y="3179023"/>
            <a:ext cx="3600400" cy="625661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 smtClean="0">
                <a:solidFill>
                  <a:srgbClr val="333333"/>
                </a:solidFill>
              </a:rPr>
              <a:t>Lubię </a:t>
            </a:r>
            <a:r>
              <a:rPr lang="pl-PL" sz="1200" b="1" i="1" dirty="0">
                <a:solidFill>
                  <a:srgbClr val="333333"/>
                </a:solidFill>
              </a:rPr>
              <a:t>kupować w tym sklepie. Mam do tej pani </a:t>
            </a:r>
            <a:r>
              <a:rPr lang="pl-PL" sz="1200" b="1" i="1" dirty="0" smtClean="0">
                <a:solidFill>
                  <a:srgbClr val="333333"/>
                </a:solidFill>
              </a:rPr>
              <a:t>zaufanie</a:t>
            </a:r>
            <a:r>
              <a:rPr lang="pl-PL" sz="1200" i="1" dirty="0" smtClean="0">
                <a:solidFill>
                  <a:srgbClr val="333333"/>
                </a:solidFill>
              </a:rPr>
              <a:t>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20" name="Objaśnienie prostokątne zaokrąglone 19"/>
          <p:cNvSpPr/>
          <p:nvPr/>
        </p:nvSpPr>
        <p:spPr>
          <a:xfrm>
            <a:off x="755576" y="5035175"/>
            <a:ext cx="6864932" cy="764815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 smtClean="0">
                <a:solidFill>
                  <a:srgbClr val="333333"/>
                </a:solidFill>
              </a:rPr>
              <a:t>Jestem </a:t>
            </a:r>
            <a:r>
              <a:rPr lang="pl-PL" sz="1200" b="1" i="1" dirty="0">
                <a:solidFill>
                  <a:srgbClr val="333333"/>
                </a:solidFill>
              </a:rPr>
              <a:t>za tym, żeby on był zabity przy mnie. </a:t>
            </a:r>
            <a:r>
              <a:rPr lang="pl-PL" sz="1200" b="1" i="1" dirty="0" smtClean="0">
                <a:solidFill>
                  <a:srgbClr val="333333"/>
                </a:solidFill>
              </a:rPr>
              <a:t>Wtedy </a:t>
            </a:r>
            <a:r>
              <a:rPr lang="pl-PL" sz="1200" b="1" i="1" dirty="0">
                <a:solidFill>
                  <a:srgbClr val="333333"/>
                </a:solidFill>
              </a:rPr>
              <a:t>wiem, </a:t>
            </a:r>
            <a:r>
              <a:rPr lang="pl-PL" sz="1200" b="1" i="1" dirty="0" smtClean="0">
                <a:solidFill>
                  <a:srgbClr val="333333"/>
                </a:solidFill>
              </a:rPr>
              <a:t>że jest świeży</a:t>
            </a:r>
            <a:r>
              <a:rPr lang="pl-PL" sz="1200" i="1" dirty="0">
                <a:solidFill>
                  <a:srgbClr val="333333"/>
                </a:solidFill>
              </a:rPr>
              <a:t>. </a:t>
            </a:r>
            <a:r>
              <a:rPr lang="pl-PL" sz="1200" i="1" dirty="0" smtClean="0">
                <a:solidFill>
                  <a:srgbClr val="333333"/>
                </a:solidFill>
              </a:rPr>
              <a:t>Za </a:t>
            </a:r>
            <a:r>
              <a:rPr lang="pl-PL" sz="1200" i="1" dirty="0">
                <a:solidFill>
                  <a:srgbClr val="333333"/>
                </a:solidFill>
              </a:rPr>
              <a:t>dopłatę 2zł do </a:t>
            </a:r>
            <a:r>
              <a:rPr lang="pl-PL" sz="1200" i="1" dirty="0" smtClean="0">
                <a:solidFill>
                  <a:srgbClr val="333333"/>
                </a:solidFill>
              </a:rPr>
              <a:t>kg </a:t>
            </a:r>
            <a:r>
              <a:rPr lang="pl-PL" sz="1200" i="1" dirty="0">
                <a:solidFill>
                  <a:srgbClr val="333333"/>
                </a:solidFill>
              </a:rPr>
              <a:t>obcinał głowę i było wszystko pozałatwiane. Nie musiałem się brudzić. Nie musiałem patrzeć, jak ten karp na mnie patrzy jednym okiem. Było mi trochę lżej</a:t>
            </a:r>
            <a:r>
              <a:rPr lang="pl-PL" sz="1200" i="1" dirty="0" smtClean="0">
                <a:solidFill>
                  <a:srgbClr val="333333"/>
                </a:solidFill>
              </a:rPr>
              <a:t>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161288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>
                <a:latin typeface="Arial" panose="020B0604020202020204" pitchFamily="34" charset="0"/>
              </a:rPr>
              <a:t>Co nas </a:t>
            </a:r>
            <a:r>
              <a:rPr lang="pl-PL" altLang="pl-PL" sz="2800" dirty="0" smtClean="0">
                <a:latin typeface="Arial" panose="020B0604020202020204" pitchFamily="34" charset="0"/>
              </a:rPr>
              <a:t>zniechęca </a:t>
            </a:r>
            <a:r>
              <a:rPr lang="pl-PL" altLang="pl-PL" sz="2800" dirty="0">
                <a:latin typeface="Arial" panose="020B0604020202020204" pitchFamily="34" charset="0"/>
              </a:rPr>
              <a:t>do zakupu karpia w </a:t>
            </a:r>
            <a:r>
              <a:rPr lang="pl-PL" altLang="pl-PL" sz="2800" dirty="0" err="1">
                <a:latin typeface="Arial" panose="020B0604020202020204" pitchFamily="34" charset="0"/>
              </a:rPr>
              <a:t>k.ł.d</a:t>
            </a:r>
            <a:r>
              <a:rPr lang="pl-PL" altLang="pl-PL" sz="2800" dirty="0">
                <a:latin typeface="Arial" panose="020B0604020202020204" pitchFamily="34" charset="0"/>
              </a:rPr>
              <a:t>.?</a:t>
            </a:r>
            <a:endParaRPr lang="pl-PL" altLang="pl-PL" sz="2800" dirty="0" smtClean="0">
              <a:latin typeface="Arial" panose="020B0604020202020204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492500" y="5516563"/>
            <a:ext cx="4751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endParaRPr lang="pl-PL" altLang="pl-PL" sz="180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86444"/>
              </p:ext>
            </p:extLst>
          </p:nvPr>
        </p:nvGraphicFramePr>
        <p:xfrm>
          <a:off x="539552" y="1124744"/>
          <a:ext cx="2886200" cy="4851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0777">
                  <a:extLst>
                    <a:ext uri="{9D8B030D-6E8A-4147-A177-3AD203B41FA5}">
                      <a16:colId xmlns:a16="http://schemas.microsoft.com/office/drawing/2014/main" xmlns="" val="3063915663"/>
                    </a:ext>
                  </a:extLst>
                </a:gridCol>
                <a:gridCol w="1110777">
                  <a:extLst>
                    <a:ext uri="{9D8B030D-6E8A-4147-A177-3AD203B41FA5}">
                      <a16:colId xmlns:a16="http://schemas.microsoft.com/office/drawing/2014/main" xmlns="" val="2085950313"/>
                    </a:ext>
                  </a:extLst>
                </a:gridCol>
                <a:gridCol w="664646">
                  <a:extLst>
                    <a:ext uri="{9D8B030D-6E8A-4147-A177-3AD203B41FA5}">
                      <a16:colId xmlns:a16="http://schemas.microsoft.com/office/drawing/2014/main" xmlns="" val="2911941929"/>
                    </a:ext>
                  </a:extLst>
                </a:gridCol>
              </a:tblGrid>
              <a:tr h="417907">
                <a:tc rowSpan="11"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P13. Wadami Krótkiego łańcucha dostaw karpia, są według mnie przede wszystkim: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Duża odległość do miejsca zakupu i konieczność dojazdu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29,8%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3077594330"/>
                  </a:ext>
                </a:extLst>
              </a:tr>
              <a:tr h="538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Brak możliwości równoczesnego zrobienia innych zakupów spożywczych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22,5%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3197944331"/>
                  </a:ext>
                </a:extLst>
              </a:tr>
              <a:tr h="2731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Niedogodne dni i godziny otwarcia takich punktów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13,3%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1512951736"/>
                  </a:ext>
                </a:extLst>
              </a:tr>
              <a:tr h="4179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Brak informacji gdzie można kupić rybę w mojej okolicy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30,0%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1610693615"/>
                  </a:ext>
                </a:extLst>
              </a:tr>
              <a:tr h="4179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Brak informacji w jakich godzinach otwarte są dane punkty sprzedaży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16,9%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4017285429"/>
                  </a:ext>
                </a:extLst>
              </a:tr>
              <a:tr h="1556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Zbyt wysokie ceny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24,0%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1526168351"/>
                  </a:ext>
                </a:extLst>
              </a:tr>
              <a:tr h="538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Forma produktu, która jest zbyt niewygodna dla mnie (ryba żywa, cała, brak filetów)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15,9%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2299085598"/>
                  </a:ext>
                </a:extLst>
              </a:tr>
              <a:tr h="41790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Brak w pobliskich punktach sprzedaży gatunków ryb, które lubię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15,0%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1664181048"/>
                  </a:ext>
                </a:extLst>
              </a:tr>
              <a:tr h="27314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Zbyt małą różnorodność produktów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17,6%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2308298709"/>
                  </a:ext>
                </a:extLst>
              </a:tr>
              <a:tr h="538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Brak motywacji, nie wiem jakie są przewagi takich zakupów w krótkim łańcuchu dostaw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>
                          <a:effectLst/>
                        </a:rPr>
                        <a:t>5,6%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1603429347"/>
                  </a:ext>
                </a:extLst>
              </a:tr>
              <a:tr h="53809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800" u="none" strike="noStrike">
                          <a:effectLst/>
                        </a:rPr>
                        <a:t>Brak promocji i zachęcania do zakupów w krótkich łańcuchach dostaw</a:t>
                      </a:r>
                      <a:endParaRPr lang="pl-PL" sz="8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u="none" strike="noStrike" dirty="0">
                          <a:effectLst/>
                        </a:rPr>
                        <a:t>23,0%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63" marR="5463" marT="5463" marB="0"/>
                </a:tc>
                <a:extLst>
                  <a:ext uri="{0D108BD9-81ED-4DB2-BD59-A6C34878D82A}">
                    <a16:rowId xmlns:a16="http://schemas.microsoft.com/office/drawing/2014/main" xmlns="" val="4189522163"/>
                  </a:ext>
                </a:extLst>
              </a:tr>
            </a:tbl>
          </a:graphicData>
        </a:graphic>
      </p:graphicFrame>
      <p:sp>
        <p:nvSpPr>
          <p:cNvPr id="3" name="Prostokąt 2"/>
          <p:cNvSpPr/>
          <p:nvPr/>
        </p:nvSpPr>
        <p:spPr>
          <a:xfrm>
            <a:off x="5508104" y="2348880"/>
            <a:ext cx="2502024" cy="164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003A7F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1 – bariery komunikacyjne</a:t>
            </a:r>
            <a:endParaRPr lang="pl-PL" sz="1400" dirty="0" smtClean="0">
              <a:solidFill>
                <a:srgbClr val="003A7F">
                  <a:lumMod val="60000"/>
                  <a:lumOff val="4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003A7F">
                    <a:lumMod val="60000"/>
                    <a:lumOff val="4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2 – odległość</a:t>
            </a:r>
            <a:endParaRPr lang="pl-PL" sz="1400" dirty="0" smtClean="0">
              <a:solidFill>
                <a:srgbClr val="003A7F">
                  <a:lumMod val="60000"/>
                  <a:lumOff val="4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3 – asortyment</a:t>
            </a:r>
            <a:endParaRPr lang="pl-PL" sz="14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4 – cena</a:t>
            </a:r>
            <a:endParaRPr lang="pl-PL" sz="1400" dirty="0" smtClean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07000"/>
              </a:lnSpc>
              <a:spcAft>
                <a:spcPts val="800"/>
              </a:spcAft>
            </a:pPr>
            <a:r>
              <a:rPr lang="pl-PL" sz="1400" b="1" i="1" dirty="0" smtClean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nr 5 – brak motywatorów</a:t>
            </a:r>
            <a:endParaRPr lang="pl-PL" sz="14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5292080" y="2060848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4469612" y="237513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30%</a:t>
            </a:r>
            <a:endParaRPr lang="pl-P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479132" y="38977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5%</a:t>
            </a:r>
            <a:endParaRPr lang="pl-P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35147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>
                <a:latin typeface="Arial" panose="020B0604020202020204" pitchFamily="34" charset="0"/>
              </a:rPr>
              <a:t>Co nas </a:t>
            </a:r>
            <a:r>
              <a:rPr lang="pl-PL" altLang="pl-PL" sz="2800" dirty="0" smtClean="0">
                <a:latin typeface="Arial" panose="020B0604020202020204" pitchFamily="34" charset="0"/>
              </a:rPr>
              <a:t>zniechęca </a:t>
            </a:r>
            <a:r>
              <a:rPr lang="pl-PL" altLang="pl-PL" sz="2800" dirty="0">
                <a:latin typeface="Arial" panose="020B0604020202020204" pitchFamily="34" charset="0"/>
              </a:rPr>
              <a:t>do zakupu karpia w </a:t>
            </a:r>
            <a:r>
              <a:rPr lang="pl-PL" altLang="pl-PL" sz="2800" dirty="0" err="1">
                <a:latin typeface="Arial" panose="020B0604020202020204" pitchFamily="34" charset="0"/>
              </a:rPr>
              <a:t>k.ł.d</a:t>
            </a:r>
            <a:r>
              <a:rPr lang="pl-PL" altLang="pl-PL" sz="2800" dirty="0">
                <a:latin typeface="Arial" panose="020B0604020202020204" pitchFamily="34" charset="0"/>
              </a:rPr>
              <a:t>.?</a:t>
            </a:r>
            <a:endParaRPr lang="pl-PL" altLang="pl-PL" sz="2800" dirty="0" smtClean="0">
              <a:latin typeface="Arial" panose="020B0604020202020204" pitchFamily="34" charset="0"/>
            </a:endParaRPr>
          </a:p>
        </p:txBody>
      </p:sp>
      <p:sp>
        <p:nvSpPr>
          <p:cNvPr id="9" name="Objaśnienie prostokątne zaokrąglone 8"/>
          <p:cNvSpPr/>
          <p:nvPr/>
        </p:nvSpPr>
        <p:spPr>
          <a:xfrm>
            <a:off x="755576" y="1417638"/>
            <a:ext cx="5148572" cy="999877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>
                <a:solidFill>
                  <a:srgbClr val="333333"/>
                </a:solidFill>
              </a:rPr>
              <a:t>Ż</a:t>
            </a:r>
            <a:r>
              <a:rPr lang="pl-PL" sz="1200" b="1" i="1" dirty="0" smtClean="0">
                <a:solidFill>
                  <a:srgbClr val="333333"/>
                </a:solidFill>
              </a:rPr>
              <a:t>eby godziny sprzedaży były </a:t>
            </a:r>
            <a:r>
              <a:rPr lang="pl-PL" sz="1200" b="1" i="1" dirty="0">
                <a:solidFill>
                  <a:srgbClr val="333333"/>
                </a:solidFill>
              </a:rPr>
              <a:t>wydłużone. Albo żeby jakoś pracowali na zmianę</a:t>
            </a:r>
            <a:r>
              <a:rPr lang="pl-PL" sz="1200" i="1" dirty="0">
                <a:solidFill>
                  <a:srgbClr val="333333"/>
                </a:solidFill>
              </a:rPr>
              <a:t>, albo się wymieniali. Samochodem mogę podjechać, tylko żeby był ten czas, że po pracy można pojechać</a:t>
            </a:r>
            <a:r>
              <a:rPr lang="pl-PL" sz="1200" i="1" dirty="0" smtClean="0">
                <a:solidFill>
                  <a:srgbClr val="333333"/>
                </a:solidFill>
              </a:rPr>
              <a:t>.” [Brzeszcze]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0" name="Objaśnienie prostokątne zaokrąglone 9"/>
          <p:cNvSpPr/>
          <p:nvPr/>
        </p:nvSpPr>
        <p:spPr>
          <a:xfrm>
            <a:off x="3059832" y="2780928"/>
            <a:ext cx="5148572" cy="882098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i="1" dirty="0">
                <a:solidFill>
                  <a:srgbClr val="333333"/>
                </a:solidFill>
              </a:rPr>
              <a:t>Jak się na Zator jedzie to jest karp zatorski. Ale </a:t>
            </a:r>
            <a:r>
              <a:rPr lang="pl-PL" sz="1200" b="1" i="1" dirty="0">
                <a:solidFill>
                  <a:srgbClr val="333333"/>
                </a:solidFill>
              </a:rPr>
              <a:t>nie było informacji w jakich godzinach, tylko strzałka była w krzaki i nic więcej</a:t>
            </a:r>
            <a:r>
              <a:rPr lang="pl-PL" sz="1200" i="1" dirty="0">
                <a:solidFill>
                  <a:srgbClr val="333333"/>
                </a:solidFill>
              </a:rPr>
              <a:t>. Trudno powiedzieć, czy to jest tylko sezonowo, czy zatorski karp jest cały rok dostępny</a:t>
            </a:r>
            <a:r>
              <a:rPr lang="pl-PL" sz="1200" i="1" dirty="0" smtClean="0">
                <a:solidFill>
                  <a:srgbClr val="333333"/>
                </a:solidFill>
              </a:rPr>
              <a:t>.” [Brzeszcze]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1" name="Objaśnienie prostokątne zaokrąglone 10"/>
          <p:cNvSpPr/>
          <p:nvPr/>
        </p:nvSpPr>
        <p:spPr>
          <a:xfrm>
            <a:off x="899592" y="4206459"/>
            <a:ext cx="4248472" cy="446677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>
                <a:solidFill>
                  <a:srgbClr val="333333"/>
                </a:solidFill>
              </a:rPr>
              <a:t>Żeby była </a:t>
            </a:r>
            <a:r>
              <a:rPr lang="pl-PL" sz="1200" b="1" i="1" dirty="0" smtClean="0">
                <a:solidFill>
                  <a:srgbClr val="333333"/>
                </a:solidFill>
              </a:rPr>
              <a:t>dostępność</a:t>
            </a:r>
            <a:r>
              <a:rPr lang="pl-PL" sz="1200" i="1" dirty="0" smtClean="0">
                <a:solidFill>
                  <a:srgbClr val="333333"/>
                </a:solidFill>
              </a:rPr>
              <a:t>.” [Brzeszcze]</a:t>
            </a:r>
            <a:endParaRPr lang="pl-PL" sz="12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31396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 smtClean="0">
                <a:latin typeface="Arial" panose="020B0604020202020204" pitchFamily="34" charset="0"/>
              </a:rPr>
              <a:t>Zachęcanie nieprzekonanych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285430"/>
              </p:ext>
            </p:extLst>
          </p:nvPr>
        </p:nvGraphicFramePr>
        <p:xfrm>
          <a:off x="457200" y="1124744"/>
          <a:ext cx="4968553" cy="45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9208">
                  <a:extLst>
                    <a:ext uri="{9D8B030D-6E8A-4147-A177-3AD203B41FA5}">
                      <a16:colId xmlns:a16="http://schemas.microsoft.com/office/drawing/2014/main" xmlns="" val="114770419"/>
                    </a:ext>
                  </a:extLst>
                </a:gridCol>
                <a:gridCol w="1309208">
                  <a:extLst>
                    <a:ext uri="{9D8B030D-6E8A-4147-A177-3AD203B41FA5}">
                      <a16:colId xmlns:a16="http://schemas.microsoft.com/office/drawing/2014/main" xmlns="" val="3797397134"/>
                    </a:ext>
                  </a:extLst>
                </a:gridCol>
                <a:gridCol w="783379">
                  <a:extLst>
                    <a:ext uri="{9D8B030D-6E8A-4147-A177-3AD203B41FA5}">
                      <a16:colId xmlns:a16="http://schemas.microsoft.com/office/drawing/2014/main" xmlns="" val="1191931985"/>
                    </a:ext>
                  </a:extLst>
                </a:gridCol>
                <a:gridCol w="783379">
                  <a:extLst>
                    <a:ext uri="{9D8B030D-6E8A-4147-A177-3AD203B41FA5}">
                      <a16:colId xmlns:a16="http://schemas.microsoft.com/office/drawing/2014/main" xmlns="" val="1832055722"/>
                    </a:ext>
                  </a:extLst>
                </a:gridCol>
                <a:gridCol w="783379">
                  <a:extLst>
                    <a:ext uri="{9D8B030D-6E8A-4147-A177-3AD203B41FA5}">
                      <a16:colId xmlns:a16="http://schemas.microsoft.com/office/drawing/2014/main" xmlns="" val="2222650200"/>
                    </a:ext>
                  </a:extLst>
                </a:gridCol>
              </a:tblGrid>
              <a:tr h="15424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>
                          <a:effectLst/>
                        </a:rPr>
                        <a:t>Porównania proporcji w kolumnach</a:t>
                      </a:r>
                      <a:endParaRPr lang="pl-PL" sz="700" b="1" i="0" u="none" strike="noStrike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4407" marR="4407" marT="4407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3475725"/>
                  </a:ext>
                </a:extLst>
              </a:tr>
              <a:tr h="434087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 dirty="0">
                          <a:effectLst/>
                        </a:rPr>
                        <a:t>Ogółem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Kupujący w krótkim łańcuchu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Nie-kupujący obecnie  krótkim łańcuchu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 anchor="b"/>
                </a:tc>
                <a:extLst>
                  <a:ext uri="{0D108BD9-81ED-4DB2-BD59-A6C34878D82A}">
                    <a16:rowId xmlns:a16="http://schemas.microsoft.com/office/drawing/2014/main" xmlns="" val="1683384794"/>
                  </a:ext>
                </a:extLst>
              </a:tr>
              <a:tr h="116785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 dirty="0">
                          <a:effectLst/>
                        </a:rPr>
                        <a:t>(A)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(A)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(B)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 anchor="b"/>
                </a:tc>
                <a:extLst>
                  <a:ext uri="{0D108BD9-81ED-4DB2-BD59-A6C34878D82A}">
                    <a16:rowId xmlns:a16="http://schemas.microsoft.com/office/drawing/2014/main" xmlns="" val="3166267644"/>
                  </a:ext>
                </a:extLst>
              </a:tr>
              <a:tr h="220349">
                <a:tc rowSpan="11"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P12. Zaletami (walorami) Krótkiego łańcucha dostaw karpia są według mnie przede wszystkim: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Lepsza, gwarantowana świeżość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76005404"/>
                  </a:ext>
                </a:extLst>
              </a:tr>
              <a:tr h="22034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Pewność skąd pochodzi produkt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434193293"/>
                  </a:ext>
                </a:extLst>
              </a:tr>
              <a:tr h="4340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Większa wiarygodność produktu, pewność jego składu, braku sztucznych dodatków</a:t>
                      </a:r>
                      <a:endParaRPr lang="pl-PL" sz="7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4058991274"/>
                  </a:ext>
                </a:extLst>
              </a:tr>
              <a:tr h="1255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Niższa cena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1435784979"/>
                  </a:ext>
                </a:extLst>
              </a:tr>
              <a:tr h="3371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Forma przetworzenia, której nie ma w dużych sklepach (np. karp żywy)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3343161427"/>
                  </a:ext>
                </a:extLst>
              </a:tr>
              <a:tr h="52883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To, że daję utrzymanie, pozwalam zarobić polskiemu producentowi, a nie obcym firmom, importerom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152093999"/>
                  </a:ext>
                </a:extLst>
              </a:tr>
              <a:tr h="6235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To, że dokonuję zakupów w sposób przyjazny na środowiska (mniej transportu, mniej opakowań, mniejszy ślad węgl.)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3095972399"/>
                  </a:ext>
                </a:extLst>
              </a:tr>
              <a:tr h="4340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To, że mam (w gospodarstwie lub na bazarze) bezpośredni kontakt z producentem</a:t>
                      </a:r>
                      <a:endParaRPr lang="pl-PL" sz="7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</a:t>
                      </a:r>
                      <a:endParaRPr lang="pl-PL" sz="7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2902882099"/>
                  </a:ext>
                </a:extLst>
              </a:tr>
              <a:tr h="1255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Bezpośrednia promocja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1217070231"/>
                  </a:ext>
                </a:extLst>
              </a:tr>
              <a:tr h="3371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Klimat świąteczny, zwłaszcza podczas sprzedaży wigilijnej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2330924956"/>
                  </a:ext>
                </a:extLst>
              </a:tr>
              <a:tr h="43408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Lepsza jakość ryb i produktów rybnych (bezpieczny skład bez chemii)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07" marR="4407" marT="4407" marB="0"/>
                </a:tc>
                <a:extLst>
                  <a:ext uri="{0D108BD9-81ED-4DB2-BD59-A6C34878D82A}">
                    <a16:rowId xmlns:a16="http://schemas.microsoft.com/office/drawing/2014/main" xmlns="" val="552804923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584873"/>
              </p:ext>
            </p:extLst>
          </p:nvPr>
        </p:nvGraphicFramePr>
        <p:xfrm>
          <a:off x="5508104" y="1124744"/>
          <a:ext cx="3533165" cy="4966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0985">
                  <a:extLst>
                    <a:ext uri="{9D8B030D-6E8A-4147-A177-3AD203B41FA5}">
                      <a16:colId xmlns:a16="http://schemas.microsoft.com/office/drawing/2014/main" xmlns="" val="3837906720"/>
                    </a:ext>
                  </a:extLst>
                </a:gridCol>
                <a:gridCol w="930985">
                  <a:extLst>
                    <a:ext uri="{9D8B030D-6E8A-4147-A177-3AD203B41FA5}">
                      <a16:colId xmlns:a16="http://schemas.microsoft.com/office/drawing/2014/main" xmlns="" val="682627489"/>
                    </a:ext>
                  </a:extLst>
                </a:gridCol>
                <a:gridCol w="557065">
                  <a:extLst>
                    <a:ext uri="{9D8B030D-6E8A-4147-A177-3AD203B41FA5}">
                      <a16:colId xmlns:a16="http://schemas.microsoft.com/office/drawing/2014/main" xmlns="" val="3776935122"/>
                    </a:ext>
                  </a:extLst>
                </a:gridCol>
                <a:gridCol w="557065">
                  <a:extLst>
                    <a:ext uri="{9D8B030D-6E8A-4147-A177-3AD203B41FA5}">
                      <a16:colId xmlns:a16="http://schemas.microsoft.com/office/drawing/2014/main" xmlns="" val="414525378"/>
                    </a:ext>
                  </a:extLst>
                </a:gridCol>
                <a:gridCol w="557065">
                  <a:extLst>
                    <a:ext uri="{9D8B030D-6E8A-4147-A177-3AD203B41FA5}">
                      <a16:colId xmlns:a16="http://schemas.microsoft.com/office/drawing/2014/main" xmlns="" val="3211291948"/>
                    </a:ext>
                  </a:extLst>
                </a:gridCol>
              </a:tblGrid>
              <a:tr h="16025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l-PL" sz="700" u="none" strike="noStrike" dirty="0">
                          <a:effectLst/>
                        </a:rPr>
                        <a:t>Porównania proporcji w kolumnach</a:t>
                      </a:r>
                      <a:endParaRPr lang="pl-PL" sz="700" b="1" i="0" u="none" strike="noStrike" dirty="0">
                        <a:solidFill>
                          <a:srgbClr val="000000"/>
                        </a:solidFill>
                        <a:effectLst/>
                        <a:latin typeface="Arial Bold"/>
                      </a:endParaRPr>
                    </a:p>
                  </a:txBody>
                  <a:tcPr marL="4579" marR="4579" marT="4579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8870181"/>
                  </a:ext>
                </a:extLst>
              </a:tr>
              <a:tr h="450994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Ogółem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Kupujący w krótkim łańcuchu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Nie-kupujący obecnie  krótkim łańcuchu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 anchor="b"/>
                </a:tc>
                <a:extLst>
                  <a:ext uri="{0D108BD9-81ED-4DB2-BD59-A6C34878D82A}">
                    <a16:rowId xmlns:a16="http://schemas.microsoft.com/office/drawing/2014/main" xmlns="" val="636676898"/>
                  </a:ext>
                </a:extLst>
              </a:tr>
              <a:tr h="121333"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(A)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(A)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700" u="none" strike="noStrike">
                          <a:effectLst/>
                        </a:rPr>
                        <a:t>(B)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 anchor="b"/>
                </a:tc>
                <a:extLst>
                  <a:ext uri="{0D108BD9-81ED-4DB2-BD59-A6C34878D82A}">
                    <a16:rowId xmlns:a16="http://schemas.microsoft.com/office/drawing/2014/main" xmlns="" val="764036302"/>
                  </a:ext>
                </a:extLst>
              </a:tr>
              <a:tr h="350264">
                <a:tc rowSpan="11"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P13. Wadami Krótkiego łańcucha dostaw karpia, są według mnie przede wszystkim: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Duża odległość do miejsca zakupu i konieczność dojazdu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3974714463"/>
                  </a:ext>
                </a:extLst>
              </a:tr>
              <a:tr h="4509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Brak możliwości równoczesnego zrobienia innych zakupów spożywczych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3813796106"/>
                  </a:ext>
                </a:extLst>
              </a:tr>
              <a:tr h="2289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Niedogodne dni i godziny otwarcia takich punktów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3421497913"/>
                  </a:ext>
                </a:extLst>
              </a:tr>
              <a:tr h="3502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Brak informacji gdzie można kupić rybę w mojej okolicy</a:t>
                      </a:r>
                      <a:endParaRPr lang="pl-PL" sz="700" b="0" i="0" u="none" strike="noStrike" dirty="0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3512311295"/>
                  </a:ext>
                </a:extLst>
              </a:tr>
              <a:tr h="3502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Brak informacji w jakich godzinach otwarte są dane punkty sprzedaży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602319740"/>
                  </a:ext>
                </a:extLst>
              </a:tr>
              <a:tr h="13049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Zbyt wysokie ceny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2165273811"/>
                  </a:ext>
                </a:extLst>
              </a:tr>
              <a:tr h="4509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Forma produktu, która jest zbyt niewygodna dla mnie (ryba żywa, cała, brak filetów)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A</a:t>
                      </a:r>
                      <a:endParaRPr lang="pl-PL" sz="7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3806163762"/>
                  </a:ext>
                </a:extLst>
              </a:tr>
              <a:tr h="35026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Brak w pobliskich punktach sprzedaży gatunków ryb, które lubię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.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 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1057274666"/>
                  </a:ext>
                </a:extLst>
              </a:tr>
              <a:tr h="22893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Zbyt małą różnorodność produktów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3040777021"/>
                  </a:ext>
                </a:extLst>
              </a:tr>
              <a:tr h="4509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Brak motywacji, nie wiem jakie są przewagi takich zakupów w krótkim łańcuchu dostaw</a:t>
                      </a:r>
                      <a:endParaRPr lang="pl-PL" sz="700" b="0" i="0" u="none" strike="noStrike">
                        <a:solidFill>
                          <a:srgbClr val="333399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3919887315"/>
                  </a:ext>
                </a:extLst>
              </a:tr>
              <a:tr h="4509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Brak promocji i zachęcania do zakupów w krótkich łańcuchach dostaw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.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>
                          <a:effectLst/>
                        </a:rPr>
                        <a:t>B</a:t>
                      </a:r>
                      <a:endParaRPr lang="pl-PL" sz="7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l-PL" sz="700" u="none" strike="noStrike" dirty="0">
                          <a:effectLst/>
                        </a:rPr>
                        <a:t> </a:t>
                      </a:r>
                      <a:endParaRPr lang="pl-PL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9" marR="4579" marT="4579" marB="0"/>
                </a:tc>
                <a:extLst>
                  <a:ext uri="{0D108BD9-81ED-4DB2-BD59-A6C34878D82A}">
                    <a16:rowId xmlns:a16="http://schemas.microsoft.com/office/drawing/2014/main" xmlns="" val="967712053"/>
                  </a:ext>
                </a:extLst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963900" y="565881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l-PL" sz="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Wyniki są oparte na testach dwustronnych. Dla każdej istotnej pary kategoria z mniejszą proporcją kolumnową pojawia się w kategorii z większą proporcją kolumnową.</a:t>
            </a:r>
          </a:p>
          <a:p>
            <a:pPr eaLnBrk="0" hangingPunct="0"/>
            <a:r>
              <a:rPr lang="pl-PL" sz="800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Poziom istotności dla wielkich liter (A, B, C): ,05</a:t>
            </a:r>
            <a:endParaRPr lang="pl-PL" sz="8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73367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7166"/>
            <a:ext cx="7786742" cy="592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412776"/>
            <a:ext cx="3391510" cy="311830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940152" y="620688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cena w </a:t>
            </a:r>
            <a:r>
              <a:rPr lang="pl-PL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k.ł.d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jest postrzegana niejednoznacznie; nieco więcej konsumentów uważa, że „</a:t>
            </a:r>
            <a:r>
              <a:rPr lang="pl-PL" sz="1400" i="1" dirty="0" smtClean="0">
                <a:solidFill>
                  <a:srgbClr val="333333"/>
                </a:solidFill>
                <a:latin typeface="Arial" panose="020B0604020202020204" pitchFamily="34" charset="0"/>
              </a:rPr>
              <a:t>za jakość się płaci”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 (</a:t>
            </a:r>
            <a:r>
              <a:rPr lang="pl-PL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value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-for-</a:t>
            </a:r>
            <a:r>
              <a:rPr lang="pl-PL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money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), inni szukają tu niższej ceny, bądź uważają </a:t>
            </a:r>
            <a:r>
              <a:rPr lang="pl-PL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k.ł.d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za zbyt drogie w stosunku do marketów</a:t>
            </a:r>
            <a:endParaRPr lang="pl-PL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40152" y="3501008"/>
            <a:ext cx="2736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1400" b="1" dirty="0" smtClean="0">
                <a:solidFill>
                  <a:srgbClr val="003A7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brak informacji, gdzie i kiedy można kupić karpie jest podstawową, a zarazem najprostszą do pokonania barierą, jest więc najefektywniejszym narzędziem do zachęcenia konsumentów do zakupów </a:t>
            </a:r>
            <a:br>
              <a:rPr lang="pl-PL" sz="1400" b="1" dirty="0" smtClean="0">
                <a:solidFill>
                  <a:srgbClr val="003A7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</a:br>
            <a:r>
              <a:rPr lang="pl-PL" sz="1400" b="1" dirty="0" smtClean="0">
                <a:solidFill>
                  <a:srgbClr val="003A7F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w k. ł. d.</a:t>
            </a:r>
            <a:endParaRPr lang="pl-PL" sz="1400" b="1" dirty="0">
              <a:solidFill>
                <a:srgbClr val="003A7F">
                  <a:lumMod val="60000"/>
                  <a:lumOff val="40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7504" y="188640"/>
            <a:ext cx="27363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Większość konsumentów wierzy w nasz produkt, większość konsumentów wierzy, że w </a:t>
            </a:r>
            <a:r>
              <a:rPr lang="pl-PL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k.ł.d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produkt ma lepszą jakość; problemem jest co najwyżej forma przetworzenia i zakres asortymentu; dla co piątego kupującego w </a:t>
            </a:r>
            <a:r>
              <a:rPr lang="pl-PL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k.ł.d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 motywatorem jest </a:t>
            </a:r>
            <a:b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dostępność żywej ryby</a:t>
            </a:r>
            <a:endParaRPr lang="pl-PL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51520" y="4005064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Odległość jest główną barierą do zakupów w </a:t>
            </a:r>
            <a:r>
              <a:rPr lang="pl-PL" sz="1400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k.ł.d</a:t>
            </a: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.;</a:t>
            </a:r>
          </a:p>
          <a:p>
            <a:pPr eaLnBrk="0" hangingPunct="0"/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Klimat i bezpośredni kontakt z producentem są motywatorem dla co trzeciego kupującego </a:t>
            </a:r>
            <a:b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pl-PL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w k. ł. d.</a:t>
            </a:r>
            <a:endParaRPr lang="pl-PL" sz="1400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012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l-PL" altLang="pl-PL" sz="2800" dirty="0" smtClean="0">
                <a:latin typeface="Arial" panose="020B0604020202020204" pitchFamily="34" charset="0"/>
              </a:rPr>
              <a:t>Informacja i promocja</a:t>
            </a:r>
          </a:p>
        </p:txBody>
      </p:sp>
      <p:sp>
        <p:nvSpPr>
          <p:cNvPr id="2" name="Prostokąt 1"/>
          <p:cNvSpPr/>
          <p:nvPr/>
        </p:nvSpPr>
        <p:spPr>
          <a:xfrm>
            <a:off x="457200" y="3070547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l-PL" dirty="0" smtClean="0">
                <a:solidFill>
                  <a:srgbClr val="333399"/>
                </a:solidFill>
                <a:latin typeface="Arial" panose="020B0604020202020204" pitchFamily="34" charset="0"/>
              </a:rPr>
              <a:t>Nowe informacje zdobywam głównie w Internecie</a:t>
            </a:r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</a:rPr>
              <a:t>21,0%</a:t>
            </a:r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pl-P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50696" y="1268760"/>
            <a:ext cx="4572000" cy="6477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l-PL" dirty="0">
                <a:solidFill>
                  <a:srgbClr val="333399"/>
                </a:solidFill>
                <a:latin typeface="Arial" panose="020B0604020202020204" pitchFamily="34" charset="0"/>
              </a:rPr>
              <a:t>Nowe informacje zdobywam głównie od rodziny, znajomych</a:t>
            </a:r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28,8%</a:t>
            </a:r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pl-P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07704" y="4872334"/>
            <a:ext cx="4572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pl-PL" dirty="0">
                <a:solidFill>
                  <a:srgbClr val="333399"/>
                </a:solidFill>
                <a:latin typeface="Arial" panose="020B0604020202020204" pitchFamily="34" charset="0"/>
              </a:rPr>
              <a:t>Informacja i promocja zewnętrzna: tablice informacyjne, banery, plakaty, bilbordy</a:t>
            </a:r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</a:rPr>
              <a:t>15,2%</a:t>
            </a:r>
            <a:r>
              <a:rPr lang="pl-PL" dirty="0" smtClean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pl-PL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7" name="Objaśnienie prostokątne zaokrąglone 16"/>
          <p:cNvSpPr/>
          <p:nvPr/>
        </p:nvSpPr>
        <p:spPr>
          <a:xfrm>
            <a:off x="3275856" y="1847255"/>
            <a:ext cx="5148572" cy="936104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</a:t>
            </a:r>
            <a:r>
              <a:rPr lang="pl-PL" sz="1200" b="1" i="1" dirty="0">
                <a:solidFill>
                  <a:srgbClr val="333333"/>
                </a:solidFill>
              </a:rPr>
              <a:t>Poczta pantoflowa. Kolega był, zjadł, wiedział, że jest dobre i przekazał to dalej</a:t>
            </a:r>
            <a:r>
              <a:rPr lang="pl-PL" sz="1200" i="1" dirty="0">
                <a:solidFill>
                  <a:srgbClr val="333333"/>
                </a:solidFill>
              </a:rPr>
              <a:t>. </a:t>
            </a:r>
            <a:r>
              <a:rPr lang="pl-PL" sz="1200" i="1" dirty="0" smtClean="0">
                <a:solidFill>
                  <a:srgbClr val="333333"/>
                </a:solidFill>
              </a:rPr>
              <a:t>Jak </a:t>
            </a:r>
            <a:r>
              <a:rPr lang="pl-PL" sz="1200" i="1" dirty="0">
                <a:solidFill>
                  <a:srgbClr val="333333"/>
                </a:solidFill>
              </a:rPr>
              <a:t>się sprawdziło to przekazuje się informację sąsiadowi, że jak chcesz dobrą rybę to jedziesz tam i masz sprawdzone</a:t>
            </a:r>
            <a:r>
              <a:rPr lang="pl-PL" sz="1200" i="1" dirty="0" smtClean="0">
                <a:solidFill>
                  <a:srgbClr val="333333"/>
                </a:solidFill>
              </a:rPr>
              <a:t>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  <p:sp>
        <p:nvSpPr>
          <p:cNvPr id="18" name="Objaśnienie prostokątne zaokrąglone 17"/>
          <p:cNvSpPr/>
          <p:nvPr/>
        </p:nvSpPr>
        <p:spPr>
          <a:xfrm>
            <a:off x="3275856" y="3861048"/>
            <a:ext cx="5148572" cy="756084"/>
          </a:xfrm>
          <a:prstGeom prst="wedgeRoundRectCallout">
            <a:avLst>
              <a:gd name="adj1" fmla="val -54390"/>
              <a:gd name="adj2" fmla="val -37734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0" hangingPunct="0"/>
            <a:r>
              <a:rPr lang="pl-PL" sz="1200" i="1" dirty="0" smtClean="0">
                <a:solidFill>
                  <a:srgbClr val="333333"/>
                </a:solidFill>
              </a:rPr>
              <a:t>„Na </a:t>
            </a:r>
            <a:r>
              <a:rPr lang="pl-PL" sz="1200" i="1" dirty="0" err="1">
                <a:solidFill>
                  <a:srgbClr val="333333"/>
                </a:solidFill>
              </a:rPr>
              <a:t>Fejsie</a:t>
            </a:r>
            <a:r>
              <a:rPr lang="pl-PL" sz="1200" i="1" dirty="0">
                <a:solidFill>
                  <a:srgbClr val="333333"/>
                </a:solidFill>
              </a:rPr>
              <a:t> jak jest grupa mojej dzielnicy, to tam pada czasami: ligocianie, gdzie polecacie karpia? Cztery adresy tam padają. Pod tymi adresami się sypią uśmiechy</a:t>
            </a:r>
            <a:r>
              <a:rPr lang="pl-PL" sz="1200" i="1" dirty="0" smtClean="0">
                <a:solidFill>
                  <a:srgbClr val="333333"/>
                </a:solidFill>
              </a:rPr>
              <a:t>.” [Katowice]</a:t>
            </a:r>
            <a:endParaRPr lang="pl-PL" sz="1200" i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95704"/>
      </p:ext>
    </p:extLst>
  </p:cSld>
  <p:clrMapOvr>
    <a:masterClrMapping/>
  </p:clrMapOvr>
  <p:transition advTm="4467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4000" smtClean="0">
                <a:solidFill>
                  <a:srgbClr val="FF6600"/>
                </a:solidFill>
              </a:rPr>
              <a:t/>
            </a:r>
            <a:br>
              <a:rPr lang="pl-PL" sz="4000" smtClean="0">
                <a:solidFill>
                  <a:srgbClr val="FF6600"/>
                </a:solidFill>
              </a:rPr>
            </a:br>
            <a:endParaRPr lang="pl-PL" sz="4000" smtClean="0">
              <a:solidFill>
                <a:srgbClr val="FF6600"/>
              </a:solidFill>
            </a:endParaRPr>
          </a:p>
        </p:txBody>
      </p:sp>
      <p:sp>
        <p:nvSpPr>
          <p:cNvPr id="22531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6600"/>
                </a:solidFill>
              </a:rPr>
              <a:t>Dziękuję Państwu za uwagę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l-PL" b="1" dirty="0" smtClean="0">
              <a:solidFill>
                <a:srgbClr val="FF66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400" b="1" dirty="0" smtClean="0">
                <a:solidFill>
                  <a:srgbClr val="FF6600"/>
                </a:solidFill>
              </a:rPr>
              <a:t>Zbigniew Szczepański </a:t>
            </a:r>
          </a:p>
          <a:p>
            <a:pPr>
              <a:buFontTx/>
              <a:buNone/>
            </a:pPr>
            <a:r>
              <a:rPr lang="pl-PL" dirty="0" smtClean="0">
                <a:solidFill>
                  <a:srgbClr val="FF6600"/>
                </a:solidFill>
              </a:rPr>
              <a:t/>
            </a:r>
            <a:br>
              <a:rPr lang="pl-PL" dirty="0" smtClean="0">
                <a:solidFill>
                  <a:srgbClr val="FF6600"/>
                </a:solidFill>
              </a:rPr>
            </a:b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357214"/>
            <a:ext cx="7115175" cy="180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088" y="0"/>
            <a:ext cx="6219825" cy="1102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4386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cena Biedro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Niestandardowy 2">
      <a:dk1>
        <a:srgbClr val="333333"/>
      </a:dk1>
      <a:lt1>
        <a:srgbClr val="FFFFFF"/>
      </a:lt1>
      <a:dk2>
        <a:srgbClr val="333333"/>
      </a:dk2>
      <a:lt2>
        <a:srgbClr val="003A7F"/>
      </a:lt2>
      <a:accent1>
        <a:srgbClr val="BBE0E3"/>
      </a:accent1>
      <a:accent2>
        <a:srgbClr val="003A7F"/>
      </a:accent2>
      <a:accent3>
        <a:srgbClr val="FFFFFF"/>
      </a:accent3>
      <a:accent4>
        <a:srgbClr val="333333"/>
      </a:accent4>
      <a:accent5>
        <a:srgbClr val="DAEDEF"/>
      </a:accent5>
      <a:accent6>
        <a:srgbClr val="003A7F"/>
      </a:accent6>
      <a:hlink>
        <a:srgbClr val="0070C0"/>
      </a:hlink>
      <a:folHlink>
        <a:srgbClr val="99CC00"/>
      </a:folHlink>
    </a:clrScheme>
    <a:fontScheme name="Niestandardowy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5345</TotalTime>
  <Words>1485</Words>
  <Application>Microsoft Office PowerPoint</Application>
  <PresentationFormat>Pokaz na ekranie (4:3)</PresentationFormat>
  <Paragraphs>229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Projekt domyślny</vt:lpstr>
      <vt:lpstr>1_Projekt domyślny</vt:lpstr>
      <vt:lpstr>              Media 2022 o karpiu                 – za a nawet przeciw                   Zbigniew Szczepański głos w dyskusji: Tomasz Kulikowski – Morski Instytut Rybacki                                                               Państwowy Instytut Badawczy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TIK TOK – 1,8 mln odsłon</vt:lpstr>
      <vt:lpstr>Motywatory i bariery nabywania karpia  w krótkim łańcuchu dostaw</vt:lpstr>
      <vt:lpstr>Znajomość pojęcia „krótkie łańcuchy dostaw”</vt:lpstr>
      <vt:lpstr>Znajomość pojęcia „krótkie łańcuchy dostaw”</vt:lpstr>
      <vt:lpstr>Co nas motywuje do zakupu karpia w k.ł.d.?</vt:lpstr>
      <vt:lpstr>Co nas motywuje do zakupu karpia w k.ł.d.?</vt:lpstr>
      <vt:lpstr>Co nas zniechęca do zakupu karpia w k.ł.d.?</vt:lpstr>
      <vt:lpstr>Co nas zniechęca do zakupu karpia w k.ł.d.?</vt:lpstr>
      <vt:lpstr>Zachęcanie nieprzekonanych</vt:lpstr>
      <vt:lpstr>Prezentacja programu PowerPoint</vt:lpstr>
      <vt:lpstr>Informacja i promocja</vt:lpstr>
      <vt:lpstr> </vt:lpstr>
    </vt:vector>
  </TitlesOfParts>
  <Company>arimr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szczepanski.zbigniew</dc:creator>
  <cp:lastModifiedBy>LGR-DYREKTOR</cp:lastModifiedBy>
  <cp:revision>121</cp:revision>
  <dcterms:created xsi:type="dcterms:W3CDTF">2005-11-09T15:44:46Z</dcterms:created>
  <dcterms:modified xsi:type="dcterms:W3CDTF">2023-03-24T08:26:43Z</dcterms:modified>
</cp:coreProperties>
</file>